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8" autoAdjust="0"/>
    <p:restoredTop sz="94660"/>
  </p:normalViewPr>
  <p:slideViewPr>
    <p:cSldViewPr snapToGrid="0">
      <p:cViewPr varScale="1">
        <p:scale>
          <a:sx n="71" d="100"/>
          <a:sy n="71" d="100"/>
        </p:scale>
        <p:origin x="78" y="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BE78-F368-46C0-A802-33A94FEB4661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F4B58-2D72-426A-A26D-7C5CAEAA3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30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BE78-F368-46C0-A802-33A94FEB4661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F4B58-2D72-426A-A26D-7C5CAEAA3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16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BE78-F368-46C0-A802-33A94FEB4661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F4B58-2D72-426A-A26D-7C5CAEAA3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378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BE78-F368-46C0-A802-33A94FEB4661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F4B58-2D72-426A-A26D-7C5CAEAA3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297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BE78-F368-46C0-A802-33A94FEB4661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F4B58-2D72-426A-A26D-7C5CAEAA3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99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BE78-F368-46C0-A802-33A94FEB4661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F4B58-2D72-426A-A26D-7C5CAEAA3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022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BE78-F368-46C0-A802-33A94FEB4661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F4B58-2D72-426A-A26D-7C5CAEAA3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78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BE78-F368-46C0-A802-33A94FEB4661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F4B58-2D72-426A-A26D-7C5CAEAA3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009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BE78-F368-46C0-A802-33A94FEB4661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F4B58-2D72-426A-A26D-7C5CAEAA3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94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BE78-F368-46C0-A802-33A94FEB4661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F4B58-2D72-426A-A26D-7C5CAEAA3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509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BE78-F368-46C0-A802-33A94FEB4661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F4B58-2D72-426A-A26D-7C5CAEAA3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64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8BE78-F368-46C0-A802-33A94FEB4661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F4B58-2D72-426A-A26D-7C5CAEAA3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012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0" y="5065840"/>
            <a:ext cx="12192000" cy="1802413"/>
          </a:xfrm>
          <a:prstGeom prst="rect">
            <a:avLst/>
          </a:prstGeom>
          <a:solidFill>
            <a:schemeClr val="accent1">
              <a:lumMod val="75000"/>
              <a:alpha val="4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3653871"/>
            <a:ext cx="12192000" cy="1417741"/>
          </a:xfrm>
          <a:prstGeom prst="rect">
            <a:avLst/>
          </a:prstGeom>
          <a:solidFill>
            <a:srgbClr val="008000">
              <a:alpha val="4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1" y="2323379"/>
            <a:ext cx="12191998" cy="1333989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7314" y="672971"/>
            <a:ext cx="12192000" cy="1650408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lowchart: Alternate Process 3"/>
          <p:cNvSpPr/>
          <p:nvPr/>
        </p:nvSpPr>
        <p:spPr>
          <a:xfrm>
            <a:off x="2210233" y="1700508"/>
            <a:ext cx="1182260" cy="1274317"/>
          </a:xfrm>
          <a:prstGeom prst="flowChartAlternateProcess">
            <a:avLst/>
          </a:prstGeom>
          <a:solidFill>
            <a:schemeClr val="bg1"/>
          </a:solidFill>
          <a:ln w="1905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PSYC 6</a:t>
            </a:r>
          </a:p>
        </p:txBody>
      </p:sp>
      <p:sp>
        <p:nvSpPr>
          <p:cNvPr id="6" name="Flowchart: Alternate Process 5"/>
          <p:cNvSpPr/>
          <p:nvPr/>
        </p:nvSpPr>
        <p:spPr>
          <a:xfrm>
            <a:off x="4748529" y="2346043"/>
            <a:ext cx="1733550" cy="1665843"/>
          </a:xfrm>
          <a:prstGeom prst="flowChartAlternateProcess">
            <a:avLst/>
          </a:prstGeom>
          <a:solidFill>
            <a:schemeClr val="bg1"/>
          </a:solidFill>
          <a:ln w="1905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PSYC 35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lowchart: Alternate Process 10"/>
          <p:cNvSpPr/>
          <p:nvPr/>
        </p:nvSpPr>
        <p:spPr>
          <a:xfrm>
            <a:off x="144842" y="914907"/>
            <a:ext cx="1884705" cy="2448773"/>
          </a:xfrm>
          <a:prstGeom prst="flowChartAlternateProcess">
            <a:avLst/>
          </a:prstGeom>
          <a:solidFill>
            <a:schemeClr val="bg1"/>
          </a:solidFill>
          <a:ln w="1905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 Pre-</a:t>
            </a:r>
            <a:r>
              <a:rPr lang="en-US" dirty="0" err="1">
                <a:solidFill>
                  <a:schemeClr val="tx1"/>
                </a:solidFill>
              </a:rPr>
              <a:t>reqs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1200" i="1" dirty="0">
                <a:solidFill>
                  <a:schemeClr val="tx1"/>
                </a:solidFill>
              </a:rPr>
              <a:t>(beginning with the class of 2024, students must take at least 1 from each category)</a:t>
            </a:r>
            <a:endParaRPr lang="en-US" sz="1000" i="1" dirty="0">
              <a:solidFill>
                <a:schemeClr val="tx1"/>
              </a:solidFill>
            </a:endParaRPr>
          </a:p>
          <a:p>
            <a:pPr algn="ctr"/>
            <a:endParaRPr lang="en-US" sz="6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A. MATH 3, 4, 8, 11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COSC 1, 10, 31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ENGS 20</a:t>
            </a:r>
          </a:p>
          <a:p>
            <a:endParaRPr lang="en-US" sz="6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B. CHEM 5, 6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PHYS 3, 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97148" y="3073213"/>
            <a:ext cx="18410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tx1"/>
                </a:solidFill>
              </a:rPr>
              <a:t>Cell </a:t>
            </a:r>
            <a:r>
              <a:rPr lang="en-US" sz="1600" i="1" dirty="0"/>
              <a:t> &amp; </a:t>
            </a:r>
            <a:r>
              <a:rPr lang="en-US" sz="1600" i="1" dirty="0" err="1">
                <a:solidFill>
                  <a:schemeClr val="tx1"/>
                </a:solidFill>
              </a:rPr>
              <a:t>Molec</a:t>
            </a:r>
            <a:r>
              <a:rPr lang="en-US" sz="1600" i="1" dirty="0">
                <a:solidFill>
                  <a:schemeClr val="tx1"/>
                </a:solidFill>
              </a:rPr>
              <a:t> Neuro </a:t>
            </a:r>
          </a:p>
          <a:p>
            <a:pPr algn="ctr"/>
            <a:r>
              <a:rPr lang="en-US" sz="1600" i="1" dirty="0">
                <a:solidFill>
                  <a:schemeClr val="tx1"/>
                </a:solidFill>
              </a:rPr>
              <a:t>OR </a:t>
            </a:r>
            <a:r>
              <a:rPr lang="en-US" sz="1600" i="1" dirty="0"/>
              <a:t>BIOL 12/13</a:t>
            </a:r>
          </a:p>
        </p:txBody>
      </p:sp>
      <p:sp>
        <p:nvSpPr>
          <p:cNvPr id="19" name="Flowchart: Alternate Process 18"/>
          <p:cNvSpPr/>
          <p:nvPr/>
        </p:nvSpPr>
        <p:spPr>
          <a:xfrm>
            <a:off x="6603282" y="2359698"/>
            <a:ext cx="1733550" cy="1652188"/>
          </a:xfrm>
          <a:prstGeom prst="flowChartAlternateProcess">
            <a:avLst/>
          </a:prstGeom>
          <a:solidFill>
            <a:schemeClr val="bg1"/>
          </a:solidFill>
          <a:ln w="1905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PSYC 36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752398" y="3073214"/>
            <a:ext cx="150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tx1"/>
                </a:solidFill>
              </a:rPr>
              <a:t>Systems Neuro </a:t>
            </a:r>
          </a:p>
        </p:txBody>
      </p:sp>
      <p:sp>
        <p:nvSpPr>
          <p:cNvPr id="21" name="Flowchart: Alternate Process 20"/>
          <p:cNvSpPr/>
          <p:nvPr/>
        </p:nvSpPr>
        <p:spPr>
          <a:xfrm>
            <a:off x="8458032" y="2346042"/>
            <a:ext cx="1733550" cy="1665844"/>
          </a:xfrm>
          <a:prstGeom prst="flowChartAlternateProcess">
            <a:avLst/>
          </a:prstGeom>
          <a:solidFill>
            <a:schemeClr val="bg1"/>
          </a:solidFill>
          <a:ln w="1905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PSYC 37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593075" y="3073214"/>
            <a:ext cx="150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err="1">
                <a:solidFill>
                  <a:schemeClr val="tx1"/>
                </a:solidFill>
              </a:rPr>
              <a:t>Behav</a:t>
            </a:r>
            <a:r>
              <a:rPr lang="en-US" sz="1600" i="1" dirty="0">
                <a:solidFill>
                  <a:schemeClr val="tx1"/>
                </a:solidFill>
              </a:rPr>
              <a:t> Neuro </a:t>
            </a:r>
          </a:p>
        </p:txBody>
      </p:sp>
      <p:sp>
        <p:nvSpPr>
          <p:cNvPr id="23" name="Flowchart: Alternate Process 22"/>
          <p:cNvSpPr/>
          <p:nvPr/>
        </p:nvSpPr>
        <p:spPr>
          <a:xfrm>
            <a:off x="10323452" y="2346042"/>
            <a:ext cx="1733550" cy="1679497"/>
          </a:xfrm>
          <a:prstGeom prst="flowChartAlternateProcess">
            <a:avLst/>
          </a:prstGeom>
          <a:solidFill>
            <a:schemeClr val="bg1"/>
          </a:solidFill>
          <a:ln w="1905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PSYC 28 or 38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1100" i="1" dirty="0">
                <a:solidFill>
                  <a:schemeClr val="tx1"/>
                </a:solidFill>
              </a:rPr>
              <a:t>(beginning with the class of 2024, PSYC 21 will no longer be accepted as a core course)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426239" y="2788653"/>
            <a:ext cx="150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tx1"/>
                </a:solidFill>
              </a:rPr>
              <a:t> Cog Neuro</a:t>
            </a:r>
          </a:p>
        </p:txBody>
      </p:sp>
      <p:sp>
        <p:nvSpPr>
          <p:cNvPr id="27" name="Flowchart: Alternate Process 26"/>
          <p:cNvSpPr/>
          <p:nvPr/>
        </p:nvSpPr>
        <p:spPr>
          <a:xfrm>
            <a:off x="7930108" y="4560621"/>
            <a:ext cx="4128432" cy="1028198"/>
          </a:xfrm>
          <a:prstGeom prst="flowChartAlternateProcess">
            <a:avLst/>
          </a:prstGeom>
          <a:solidFill>
            <a:schemeClr val="bg1"/>
          </a:solidFill>
          <a:ln w="1905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 Electives - must be above 40s level</a:t>
            </a:r>
            <a:endParaRPr lang="en-US" sz="1200" b="1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PSYC 40s - 80s</a:t>
            </a:r>
          </a:p>
        </p:txBody>
      </p:sp>
      <p:sp>
        <p:nvSpPr>
          <p:cNvPr id="28" name="Flowchart: Alternate Process 27"/>
          <p:cNvSpPr/>
          <p:nvPr/>
        </p:nvSpPr>
        <p:spPr>
          <a:xfrm>
            <a:off x="5010214" y="5695411"/>
            <a:ext cx="5391150" cy="1087353"/>
          </a:xfrm>
          <a:prstGeom prst="flowChartAlternateProcess">
            <a:avLst/>
          </a:prstGeom>
          <a:solidFill>
            <a:schemeClr val="bg1"/>
          </a:solidFill>
          <a:ln w="1905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PSYC 80s or 90 </a:t>
            </a:r>
            <a:r>
              <a:rPr lang="en-US">
                <a:solidFill>
                  <a:schemeClr val="tx1"/>
                </a:solidFill>
              </a:rPr>
              <a:t>or 91 or 93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Honors Thesis and/or “Culminating Experience”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*Must have taken at least 2 Required Core Courses*</a:t>
            </a:r>
          </a:p>
        </p:txBody>
      </p:sp>
      <p:sp>
        <p:nvSpPr>
          <p:cNvPr id="32" name="Flowchart: Alternate Process 31"/>
          <p:cNvSpPr/>
          <p:nvPr/>
        </p:nvSpPr>
        <p:spPr>
          <a:xfrm>
            <a:off x="3518999" y="4560621"/>
            <a:ext cx="4239950" cy="1038692"/>
          </a:xfrm>
          <a:prstGeom prst="flowChartAlternateProcess">
            <a:avLst/>
          </a:prstGeom>
          <a:solidFill>
            <a:schemeClr val="bg1"/>
          </a:solidFill>
          <a:ln w="1905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 Electives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 20s - 80s Level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14215" y="130217"/>
            <a:ext cx="7256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Suggested Course Sequence for the Neuroscience Major</a:t>
            </a:r>
          </a:p>
        </p:txBody>
      </p:sp>
      <p:sp>
        <p:nvSpPr>
          <p:cNvPr id="26" name="Flowchart: Alternate Process 9">
            <a:extLst>
              <a:ext uri="{FF2B5EF4-FFF2-40B4-BE49-F238E27FC236}">
                <a16:creationId xmlns:a16="http://schemas.microsoft.com/office/drawing/2014/main" id="{D0F00215-8D05-0D41-BECE-7D1A25BABB6B}"/>
              </a:ext>
            </a:extLst>
          </p:cNvPr>
          <p:cNvSpPr/>
          <p:nvPr/>
        </p:nvSpPr>
        <p:spPr>
          <a:xfrm>
            <a:off x="3513556" y="2343552"/>
            <a:ext cx="1095928" cy="1665843"/>
          </a:xfrm>
          <a:prstGeom prst="flowChartAlternateProcess">
            <a:avLst/>
          </a:prstGeom>
          <a:solidFill>
            <a:schemeClr val="bg1"/>
          </a:solidFill>
          <a:ln w="1905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PSYC 10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CFA501-3EE9-764D-B68F-2306A7070A6F}"/>
              </a:ext>
            </a:extLst>
          </p:cNvPr>
          <p:cNvSpPr txBox="1"/>
          <p:nvPr/>
        </p:nvSpPr>
        <p:spPr>
          <a:xfrm>
            <a:off x="6405587" y="1358425"/>
            <a:ext cx="4020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 E Q U I R E D     C O R E      C O U R S E S</a:t>
            </a:r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65D54277-FE58-B04B-B50E-0A8AA0040658}"/>
              </a:ext>
            </a:extLst>
          </p:cNvPr>
          <p:cNvSpPr/>
          <p:nvPr/>
        </p:nvSpPr>
        <p:spPr>
          <a:xfrm rot="16200000">
            <a:off x="8116303" y="-1580124"/>
            <a:ext cx="603400" cy="7338996"/>
          </a:xfrm>
          <a:prstGeom prst="rightBrace">
            <a:avLst>
              <a:gd name="adj1" fmla="val 66275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owchart: Alternate Process 26">
            <a:extLst>
              <a:ext uri="{FF2B5EF4-FFF2-40B4-BE49-F238E27FC236}">
                <a16:creationId xmlns:a16="http://schemas.microsoft.com/office/drawing/2014/main" id="{E93A6A8A-6721-2741-9CE9-612915F58373}"/>
              </a:ext>
            </a:extLst>
          </p:cNvPr>
          <p:cNvSpPr/>
          <p:nvPr/>
        </p:nvSpPr>
        <p:spPr>
          <a:xfrm>
            <a:off x="160360" y="3670526"/>
            <a:ext cx="2049873" cy="2388716"/>
          </a:xfrm>
          <a:prstGeom prst="flowChartAlternateProcess">
            <a:avLst/>
          </a:prstGeom>
          <a:solidFill>
            <a:schemeClr val="bg1"/>
          </a:solidFill>
          <a:ln w="1905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Students should complete at least 1 core course by the end of their 2</a:t>
            </a:r>
            <a:r>
              <a:rPr lang="en-US" sz="1400" baseline="30000" dirty="0">
                <a:solidFill>
                  <a:schemeClr val="tx1"/>
                </a:solidFill>
              </a:rPr>
              <a:t>nd</a:t>
            </a:r>
            <a:r>
              <a:rPr lang="en-US" sz="1400" dirty="0">
                <a:solidFill>
                  <a:schemeClr val="tx1"/>
                </a:solidFill>
              </a:rPr>
              <a:t> year.</a:t>
            </a:r>
          </a:p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Students should </a:t>
            </a:r>
            <a:r>
              <a:rPr lang="en-US" sz="1400">
                <a:solidFill>
                  <a:schemeClr val="tx1"/>
                </a:solidFill>
              </a:rPr>
              <a:t>complete  2 or </a:t>
            </a:r>
            <a:r>
              <a:rPr lang="en-US" sz="1400" dirty="0">
                <a:solidFill>
                  <a:schemeClr val="tx1"/>
                </a:solidFill>
              </a:rPr>
              <a:t>preferably 3 core courses by the end of their 3</a:t>
            </a:r>
            <a:r>
              <a:rPr lang="en-US" sz="1400" baseline="30000" dirty="0">
                <a:solidFill>
                  <a:schemeClr val="tx1"/>
                </a:solidFill>
              </a:rPr>
              <a:t>rd</a:t>
            </a:r>
            <a:r>
              <a:rPr lang="en-US" sz="1400" dirty="0">
                <a:solidFill>
                  <a:schemeClr val="tx1"/>
                </a:solidFill>
              </a:rPr>
              <a:t>  year.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4CD12B3-70BC-F848-AC89-4F3A087B3E35}"/>
              </a:ext>
            </a:extLst>
          </p:cNvPr>
          <p:cNvSpPr txBox="1"/>
          <p:nvPr/>
        </p:nvSpPr>
        <p:spPr>
          <a:xfrm>
            <a:off x="6620854" y="4134515"/>
            <a:ext cx="2496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 O U R    E L E C T I V E 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EAB95E3-11D3-E645-A617-06A877C3C663}"/>
              </a:ext>
            </a:extLst>
          </p:cNvPr>
          <p:cNvSpPr txBox="1"/>
          <p:nvPr/>
        </p:nvSpPr>
        <p:spPr>
          <a:xfrm>
            <a:off x="2635426" y="5889624"/>
            <a:ext cx="21130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 U L M I N A T I N G</a:t>
            </a:r>
          </a:p>
          <a:p>
            <a:pPr algn="ctr"/>
            <a:r>
              <a:rPr lang="en-US" b="1" dirty="0"/>
              <a:t>E X P E R I E N C E</a:t>
            </a:r>
          </a:p>
        </p:txBody>
      </p:sp>
    </p:spTree>
    <p:extLst>
      <p:ext uri="{BB962C8B-B14F-4D97-AF65-F5344CB8AC3E}">
        <p14:creationId xmlns:p14="http://schemas.microsoft.com/office/powerpoint/2010/main" val="1972084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240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</dc:creator>
  <cp:lastModifiedBy>Lisa D. Aubrey</cp:lastModifiedBy>
  <cp:revision>67</cp:revision>
  <dcterms:created xsi:type="dcterms:W3CDTF">2019-06-20T01:56:02Z</dcterms:created>
  <dcterms:modified xsi:type="dcterms:W3CDTF">2024-08-19T13:18:14Z</dcterms:modified>
</cp:coreProperties>
</file>