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58" r:id="rId3"/>
    <p:sldId id="265" r:id="rId4"/>
    <p:sldId id="259" r:id="rId5"/>
    <p:sldId id="266" r:id="rId6"/>
    <p:sldId id="279" r:id="rId7"/>
    <p:sldId id="275" r:id="rId8"/>
    <p:sldId id="278" r:id="rId9"/>
    <p:sldId id="27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695" autoAdjust="0"/>
  </p:normalViewPr>
  <p:slideViewPr>
    <p:cSldViewPr snapToGrid="0" snapToObjects="1">
      <p:cViewPr varScale="1">
        <p:scale>
          <a:sx n="75" d="100"/>
          <a:sy n="75" d="100"/>
        </p:scale>
        <p:origin x="420" y="60"/>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3AF572-F29A-4E14-BF4B-1BA54FB4EECA}"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AD2EDC-AC68-442D-88FC-B2070D2E1C0D}" type="slidenum">
              <a:rPr lang="en-US" smtClean="0"/>
              <a:t>‹#›</a:t>
            </a:fld>
            <a:endParaRPr lang="en-US"/>
          </a:p>
        </p:txBody>
      </p:sp>
    </p:spTree>
    <p:extLst>
      <p:ext uri="{BB962C8B-B14F-4D97-AF65-F5344CB8AC3E}">
        <p14:creationId xmlns:p14="http://schemas.microsoft.com/office/powerpoint/2010/main" val="2892390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short: neuroscientists want to understand how the brain works. We all have one, and in some ways are quite familiar with it… and yet, it is one of the most complex objects in the known universe.</a:t>
            </a:r>
          </a:p>
          <a:p>
            <a:endParaRPr lang="en-US" dirty="0"/>
          </a:p>
          <a:p>
            <a:r>
              <a:rPr lang="en-US" dirty="0"/>
              <a:t>There is a lot we would like to understand about it. What does it mean to understand the brain? Fix it when broken or enhance its function/make it more resilient; predict how it will respond; satisfy our own curiosity of how our own behavior and experience and those of others can arise out of electrical activity patterns in a network of cells.</a:t>
            </a:r>
          </a:p>
        </p:txBody>
      </p:sp>
      <p:sp>
        <p:nvSpPr>
          <p:cNvPr id="4" name="Slide Number Placeholder 3"/>
          <p:cNvSpPr>
            <a:spLocks noGrp="1"/>
          </p:cNvSpPr>
          <p:nvPr>
            <p:ph type="sldNum" sz="quarter" idx="5"/>
          </p:nvPr>
        </p:nvSpPr>
        <p:spPr/>
        <p:txBody>
          <a:bodyPr/>
          <a:lstStyle/>
          <a:p>
            <a:fld id="{13AD2EDC-AC68-442D-88FC-B2070D2E1C0D}" type="slidenum">
              <a:rPr lang="en-US" smtClean="0"/>
              <a:t>1</a:t>
            </a:fld>
            <a:endParaRPr lang="en-US"/>
          </a:p>
        </p:txBody>
      </p:sp>
    </p:spTree>
    <p:extLst>
      <p:ext uri="{BB962C8B-B14F-4D97-AF65-F5344CB8AC3E}">
        <p14:creationId xmlns:p14="http://schemas.microsoft.com/office/powerpoint/2010/main" val="131132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ways of studying the brain. One is to think about different scales, starting with small things (molecules, cells) to larger things (systems, interacting cells) and then whole organisms.</a:t>
            </a:r>
          </a:p>
        </p:txBody>
      </p:sp>
      <p:sp>
        <p:nvSpPr>
          <p:cNvPr id="4" name="Slide Number Placeholder 3"/>
          <p:cNvSpPr>
            <a:spLocks noGrp="1"/>
          </p:cNvSpPr>
          <p:nvPr>
            <p:ph type="sldNum" sz="quarter" idx="5"/>
          </p:nvPr>
        </p:nvSpPr>
        <p:spPr/>
        <p:txBody>
          <a:bodyPr/>
          <a:lstStyle/>
          <a:p>
            <a:fld id="{13AD2EDC-AC68-442D-88FC-B2070D2E1C0D}" type="slidenum">
              <a:rPr lang="en-US" smtClean="0"/>
              <a:t>2</a:t>
            </a:fld>
            <a:endParaRPr lang="en-US"/>
          </a:p>
        </p:txBody>
      </p:sp>
    </p:spTree>
    <p:extLst>
      <p:ext uri="{BB962C8B-B14F-4D97-AF65-F5344CB8AC3E}">
        <p14:creationId xmlns:p14="http://schemas.microsoft.com/office/powerpoint/2010/main" val="3385341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rigorous but also interdisciplinary – neuroscientists are adept at using concepts, tools from many different areas, they are versatile and adaptable.</a:t>
            </a:r>
          </a:p>
        </p:txBody>
      </p:sp>
      <p:sp>
        <p:nvSpPr>
          <p:cNvPr id="4" name="Slide Number Placeholder 3"/>
          <p:cNvSpPr>
            <a:spLocks noGrp="1"/>
          </p:cNvSpPr>
          <p:nvPr>
            <p:ph type="sldNum" sz="quarter" idx="5"/>
          </p:nvPr>
        </p:nvSpPr>
        <p:spPr/>
        <p:txBody>
          <a:bodyPr/>
          <a:lstStyle/>
          <a:p>
            <a:fld id="{13AD2EDC-AC68-442D-88FC-B2070D2E1C0D}" type="slidenum">
              <a:rPr lang="en-US" smtClean="0"/>
              <a:t>3</a:t>
            </a:fld>
            <a:endParaRPr lang="en-US"/>
          </a:p>
        </p:txBody>
      </p:sp>
    </p:spTree>
    <p:extLst>
      <p:ext uri="{BB962C8B-B14F-4D97-AF65-F5344CB8AC3E}">
        <p14:creationId xmlns:p14="http://schemas.microsoft.com/office/powerpoint/2010/main" val="109294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D2EDC-AC68-442D-88FC-B2070D2E1C0D}" type="slidenum">
              <a:rPr lang="en-US" smtClean="0"/>
              <a:t>8</a:t>
            </a:fld>
            <a:endParaRPr lang="en-US"/>
          </a:p>
        </p:txBody>
      </p:sp>
    </p:spTree>
    <p:extLst>
      <p:ext uri="{BB962C8B-B14F-4D97-AF65-F5344CB8AC3E}">
        <p14:creationId xmlns:p14="http://schemas.microsoft.com/office/powerpoint/2010/main" val="776024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D2EDC-AC68-442D-88FC-B2070D2E1C0D}" type="slidenum">
              <a:rPr lang="en-US" smtClean="0"/>
              <a:t>9</a:t>
            </a:fld>
            <a:endParaRPr lang="en-US"/>
          </a:p>
        </p:txBody>
      </p:sp>
    </p:spTree>
    <p:extLst>
      <p:ext uri="{BB962C8B-B14F-4D97-AF65-F5344CB8AC3E}">
        <p14:creationId xmlns:p14="http://schemas.microsoft.com/office/powerpoint/2010/main" val="94972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1866D-0D27-C74A-AF79-BAE16BE19D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141EC2-5FC7-EA49-A612-60F5C7616A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574962-DC42-3F45-AFD9-F35635092A5C}"/>
              </a:ext>
            </a:extLst>
          </p:cNvPr>
          <p:cNvSpPr>
            <a:spLocks noGrp="1"/>
          </p:cNvSpPr>
          <p:nvPr>
            <p:ph type="dt" sz="half" idx="10"/>
          </p:nvPr>
        </p:nvSpPr>
        <p:spPr/>
        <p:txBody>
          <a:bodyPr/>
          <a:lstStyle/>
          <a:p>
            <a:fld id="{BA569157-3A99-7F46-A21C-E20EE806D2DE}" type="datetimeFigureOut">
              <a:rPr lang="en-US" smtClean="0"/>
              <a:t>9/6/2023</a:t>
            </a:fld>
            <a:endParaRPr lang="en-US"/>
          </a:p>
        </p:txBody>
      </p:sp>
      <p:sp>
        <p:nvSpPr>
          <p:cNvPr id="5" name="Footer Placeholder 4">
            <a:extLst>
              <a:ext uri="{FF2B5EF4-FFF2-40B4-BE49-F238E27FC236}">
                <a16:creationId xmlns:a16="http://schemas.microsoft.com/office/drawing/2014/main" id="{097976C0-7BC6-7E48-9DC9-6558BBDBF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54BEC-9FC9-544F-9B74-E23D4CFBB35B}"/>
              </a:ext>
            </a:extLst>
          </p:cNvPr>
          <p:cNvSpPr>
            <a:spLocks noGrp="1"/>
          </p:cNvSpPr>
          <p:nvPr>
            <p:ph type="sldNum" sz="quarter" idx="12"/>
          </p:nvPr>
        </p:nvSpPr>
        <p:spPr/>
        <p:txBody>
          <a:bodyPr/>
          <a:lstStyle/>
          <a:p>
            <a:fld id="{3454E84B-1B3A-0746-8275-C68FC31D323A}" type="slidenum">
              <a:rPr lang="en-US" smtClean="0"/>
              <a:t>‹#›</a:t>
            </a:fld>
            <a:endParaRPr lang="en-US"/>
          </a:p>
        </p:txBody>
      </p:sp>
    </p:spTree>
    <p:extLst>
      <p:ext uri="{BB962C8B-B14F-4D97-AF65-F5344CB8AC3E}">
        <p14:creationId xmlns:p14="http://schemas.microsoft.com/office/powerpoint/2010/main" val="3989216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6ED08-1EE9-7441-AD7E-E3D2ECC04C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5BCE38-FD04-464B-9391-8E47E2C6B9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1964A-A082-8E4F-B5DE-CA85B48FD9C7}"/>
              </a:ext>
            </a:extLst>
          </p:cNvPr>
          <p:cNvSpPr>
            <a:spLocks noGrp="1"/>
          </p:cNvSpPr>
          <p:nvPr>
            <p:ph type="dt" sz="half" idx="10"/>
          </p:nvPr>
        </p:nvSpPr>
        <p:spPr/>
        <p:txBody>
          <a:bodyPr/>
          <a:lstStyle/>
          <a:p>
            <a:fld id="{BA569157-3A99-7F46-A21C-E20EE806D2DE}" type="datetimeFigureOut">
              <a:rPr lang="en-US" smtClean="0"/>
              <a:t>9/6/2023</a:t>
            </a:fld>
            <a:endParaRPr lang="en-US"/>
          </a:p>
        </p:txBody>
      </p:sp>
      <p:sp>
        <p:nvSpPr>
          <p:cNvPr id="5" name="Footer Placeholder 4">
            <a:extLst>
              <a:ext uri="{FF2B5EF4-FFF2-40B4-BE49-F238E27FC236}">
                <a16:creationId xmlns:a16="http://schemas.microsoft.com/office/drawing/2014/main" id="{83E8C3F0-3DE5-9B4B-85BA-85A192EAD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E904DA-710E-8D4F-A9FA-2C9ECCA39B85}"/>
              </a:ext>
            </a:extLst>
          </p:cNvPr>
          <p:cNvSpPr>
            <a:spLocks noGrp="1"/>
          </p:cNvSpPr>
          <p:nvPr>
            <p:ph type="sldNum" sz="quarter" idx="12"/>
          </p:nvPr>
        </p:nvSpPr>
        <p:spPr/>
        <p:txBody>
          <a:bodyPr/>
          <a:lstStyle/>
          <a:p>
            <a:fld id="{3454E84B-1B3A-0746-8275-C68FC31D323A}" type="slidenum">
              <a:rPr lang="en-US" smtClean="0"/>
              <a:t>‹#›</a:t>
            </a:fld>
            <a:endParaRPr lang="en-US"/>
          </a:p>
        </p:txBody>
      </p:sp>
    </p:spTree>
    <p:extLst>
      <p:ext uri="{BB962C8B-B14F-4D97-AF65-F5344CB8AC3E}">
        <p14:creationId xmlns:p14="http://schemas.microsoft.com/office/powerpoint/2010/main" val="385406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160F1D-D631-5843-BF80-DABDCC03E9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454AAD-5F53-5342-BC51-8871740FC1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C6AF1-001F-DC49-AAC1-36020BB4926D}"/>
              </a:ext>
            </a:extLst>
          </p:cNvPr>
          <p:cNvSpPr>
            <a:spLocks noGrp="1"/>
          </p:cNvSpPr>
          <p:nvPr>
            <p:ph type="dt" sz="half" idx="10"/>
          </p:nvPr>
        </p:nvSpPr>
        <p:spPr/>
        <p:txBody>
          <a:bodyPr/>
          <a:lstStyle/>
          <a:p>
            <a:fld id="{BA569157-3A99-7F46-A21C-E20EE806D2DE}" type="datetimeFigureOut">
              <a:rPr lang="en-US" smtClean="0"/>
              <a:t>9/6/2023</a:t>
            </a:fld>
            <a:endParaRPr lang="en-US"/>
          </a:p>
        </p:txBody>
      </p:sp>
      <p:sp>
        <p:nvSpPr>
          <p:cNvPr id="5" name="Footer Placeholder 4">
            <a:extLst>
              <a:ext uri="{FF2B5EF4-FFF2-40B4-BE49-F238E27FC236}">
                <a16:creationId xmlns:a16="http://schemas.microsoft.com/office/drawing/2014/main" id="{2724A08A-60D4-1D4B-91D2-72CCE33F0C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C7DBDA-02DA-2849-8204-FC6B299D0968}"/>
              </a:ext>
            </a:extLst>
          </p:cNvPr>
          <p:cNvSpPr>
            <a:spLocks noGrp="1"/>
          </p:cNvSpPr>
          <p:nvPr>
            <p:ph type="sldNum" sz="quarter" idx="12"/>
          </p:nvPr>
        </p:nvSpPr>
        <p:spPr/>
        <p:txBody>
          <a:bodyPr/>
          <a:lstStyle/>
          <a:p>
            <a:fld id="{3454E84B-1B3A-0746-8275-C68FC31D323A}" type="slidenum">
              <a:rPr lang="en-US" smtClean="0"/>
              <a:t>‹#›</a:t>
            </a:fld>
            <a:endParaRPr lang="en-US"/>
          </a:p>
        </p:txBody>
      </p:sp>
    </p:spTree>
    <p:extLst>
      <p:ext uri="{BB962C8B-B14F-4D97-AF65-F5344CB8AC3E}">
        <p14:creationId xmlns:p14="http://schemas.microsoft.com/office/powerpoint/2010/main" val="229649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C1FDC-46B3-964B-9D45-8BD472A07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F0F507-82C6-C84D-86C9-06A3BC2092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A34BD-AECE-7640-9D1A-0E78C1B2CE28}"/>
              </a:ext>
            </a:extLst>
          </p:cNvPr>
          <p:cNvSpPr>
            <a:spLocks noGrp="1"/>
          </p:cNvSpPr>
          <p:nvPr>
            <p:ph type="dt" sz="half" idx="10"/>
          </p:nvPr>
        </p:nvSpPr>
        <p:spPr/>
        <p:txBody>
          <a:bodyPr/>
          <a:lstStyle/>
          <a:p>
            <a:fld id="{BA569157-3A99-7F46-A21C-E20EE806D2DE}" type="datetimeFigureOut">
              <a:rPr lang="en-US" smtClean="0"/>
              <a:t>9/6/2023</a:t>
            </a:fld>
            <a:endParaRPr lang="en-US"/>
          </a:p>
        </p:txBody>
      </p:sp>
      <p:sp>
        <p:nvSpPr>
          <p:cNvPr id="5" name="Footer Placeholder 4">
            <a:extLst>
              <a:ext uri="{FF2B5EF4-FFF2-40B4-BE49-F238E27FC236}">
                <a16:creationId xmlns:a16="http://schemas.microsoft.com/office/drawing/2014/main" id="{21C66C01-1673-9B42-99EE-4FEA5F0EB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1BC02F-49AD-9144-8BE7-11CB438AFC4C}"/>
              </a:ext>
            </a:extLst>
          </p:cNvPr>
          <p:cNvSpPr>
            <a:spLocks noGrp="1"/>
          </p:cNvSpPr>
          <p:nvPr>
            <p:ph type="sldNum" sz="quarter" idx="12"/>
          </p:nvPr>
        </p:nvSpPr>
        <p:spPr/>
        <p:txBody>
          <a:bodyPr/>
          <a:lstStyle/>
          <a:p>
            <a:fld id="{3454E84B-1B3A-0746-8275-C68FC31D323A}" type="slidenum">
              <a:rPr lang="en-US" smtClean="0"/>
              <a:t>‹#›</a:t>
            </a:fld>
            <a:endParaRPr lang="en-US"/>
          </a:p>
        </p:txBody>
      </p:sp>
    </p:spTree>
    <p:extLst>
      <p:ext uri="{BB962C8B-B14F-4D97-AF65-F5344CB8AC3E}">
        <p14:creationId xmlns:p14="http://schemas.microsoft.com/office/powerpoint/2010/main" val="2225143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828EE-E23C-9F48-B409-8EFB4BADEF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B8C5E3-DECF-974E-AB76-D4E3BE777B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E8CFFD-57D4-C242-95FB-1FBCBED75174}"/>
              </a:ext>
            </a:extLst>
          </p:cNvPr>
          <p:cNvSpPr>
            <a:spLocks noGrp="1"/>
          </p:cNvSpPr>
          <p:nvPr>
            <p:ph type="dt" sz="half" idx="10"/>
          </p:nvPr>
        </p:nvSpPr>
        <p:spPr/>
        <p:txBody>
          <a:bodyPr/>
          <a:lstStyle/>
          <a:p>
            <a:fld id="{BA569157-3A99-7F46-A21C-E20EE806D2DE}" type="datetimeFigureOut">
              <a:rPr lang="en-US" smtClean="0"/>
              <a:t>9/6/2023</a:t>
            </a:fld>
            <a:endParaRPr lang="en-US"/>
          </a:p>
        </p:txBody>
      </p:sp>
      <p:sp>
        <p:nvSpPr>
          <p:cNvPr id="5" name="Footer Placeholder 4">
            <a:extLst>
              <a:ext uri="{FF2B5EF4-FFF2-40B4-BE49-F238E27FC236}">
                <a16:creationId xmlns:a16="http://schemas.microsoft.com/office/drawing/2014/main" id="{CE4CC06C-E97C-BF4E-9100-5C399B756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A7086-0DD4-BE44-B720-81743A54DDE3}"/>
              </a:ext>
            </a:extLst>
          </p:cNvPr>
          <p:cNvSpPr>
            <a:spLocks noGrp="1"/>
          </p:cNvSpPr>
          <p:nvPr>
            <p:ph type="sldNum" sz="quarter" idx="12"/>
          </p:nvPr>
        </p:nvSpPr>
        <p:spPr/>
        <p:txBody>
          <a:bodyPr/>
          <a:lstStyle/>
          <a:p>
            <a:fld id="{3454E84B-1B3A-0746-8275-C68FC31D323A}" type="slidenum">
              <a:rPr lang="en-US" smtClean="0"/>
              <a:t>‹#›</a:t>
            </a:fld>
            <a:endParaRPr lang="en-US"/>
          </a:p>
        </p:txBody>
      </p:sp>
    </p:spTree>
    <p:extLst>
      <p:ext uri="{BB962C8B-B14F-4D97-AF65-F5344CB8AC3E}">
        <p14:creationId xmlns:p14="http://schemas.microsoft.com/office/powerpoint/2010/main" val="1709072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876DF-5A8B-3B46-9E13-F7CF6CE1D2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5C7B82-C477-244C-AFC8-9E6383BA06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2C2F5C-C61A-1342-8A9D-5F049B3827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1AA348-79BA-124C-A170-FC53CB371FF9}"/>
              </a:ext>
            </a:extLst>
          </p:cNvPr>
          <p:cNvSpPr>
            <a:spLocks noGrp="1"/>
          </p:cNvSpPr>
          <p:nvPr>
            <p:ph type="dt" sz="half" idx="10"/>
          </p:nvPr>
        </p:nvSpPr>
        <p:spPr/>
        <p:txBody>
          <a:bodyPr/>
          <a:lstStyle/>
          <a:p>
            <a:fld id="{BA569157-3A99-7F46-A21C-E20EE806D2DE}" type="datetimeFigureOut">
              <a:rPr lang="en-US" smtClean="0"/>
              <a:t>9/6/2023</a:t>
            </a:fld>
            <a:endParaRPr lang="en-US"/>
          </a:p>
        </p:txBody>
      </p:sp>
      <p:sp>
        <p:nvSpPr>
          <p:cNvPr id="6" name="Footer Placeholder 5">
            <a:extLst>
              <a:ext uri="{FF2B5EF4-FFF2-40B4-BE49-F238E27FC236}">
                <a16:creationId xmlns:a16="http://schemas.microsoft.com/office/drawing/2014/main" id="{E77233F8-9FFB-5F4D-8797-C98011F954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90A8BD-1C5B-9E4E-8C62-AF9BDECEC1D2}"/>
              </a:ext>
            </a:extLst>
          </p:cNvPr>
          <p:cNvSpPr>
            <a:spLocks noGrp="1"/>
          </p:cNvSpPr>
          <p:nvPr>
            <p:ph type="sldNum" sz="quarter" idx="12"/>
          </p:nvPr>
        </p:nvSpPr>
        <p:spPr/>
        <p:txBody>
          <a:bodyPr/>
          <a:lstStyle/>
          <a:p>
            <a:fld id="{3454E84B-1B3A-0746-8275-C68FC31D323A}" type="slidenum">
              <a:rPr lang="en-US" smtClean="0"/>
              <a:t>‹#›</a:t>
            </a:fld>
            <a:endParaRPr lang="en-US"/>
          </a:p>
        </p:txBody>
      </p:sp>
    </p:spTree>
    <p:extLst>
      <p:ext uri="{BB962C8B-B14F-4D97-AF65-F5344CB8AC3E}">
        <p14:creationId xmlns:p14="http://schemas.microsoft.com/office/powerpoint/2010/main" val="3712228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C6534-15D3-874D-8080-5E775B744F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84FF5A-55DE-EC4C-9FE5-2359E7AC5B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FD698E-C263-9248-ABD1-3CDBF20448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0E7F6A-9D39-5A4C-8E0F-4B45FCC382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C304D5-6881-1E4F-9162-4D78DA6898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DB2FF3-4789-2846-BF7C-7E478D11AB74}"/>
              </a:ext>
            </a:extLst>
          </p:cNvPr>
          <p:cNvSpPr>
            <a:spLocks noGrp="1"/>
          </p:cNvSpPr>
          <p:nvPr>
            <p:ph type="dt" sz="half" idx="10"/>
          </p:nvPr>
        </p:nvSpPr>
        <p:spPr/>
        <p:txBody>
          <a:bodyPr/>
          <a:lstStyle/>
          <a:p>
            <a:fld id="{BA569157-3A99-7F46-A21C-E20EE806D2DE}" type="datetimeFigureOut">
              <a:rPr lang="en-US" smtClean="0"/>
              <a:t>9/6/2023</a:t>
            </a:fld>
            <a:endParaRPr lang="en-US"/>
          </a:p>
        </p:txBody>
      </p:sp>
      <p:sp>
        <p:nvSpPr>
          <p:cNvPr id="8" name="Footer Placeholder 7">
            <a:extLst>
              <a:ext uri="{FF2B5EF4-FFF2-40B4-BE49-F238E27FC236}">
                <a16:creationId xmlns:a16="http://schemas.microsoft.com/office/drawing/2014/main" id="{2B07EE82-D9EF-EA40-AE03-CCE5812541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031270-47E6-404D-A998-195125748C2C}"/>
              </a:ext>
            </a:extLst>
          </p:cNvPr>
          <p:cNvSpPr>
            <a:spLocks noGrp="1"/>
          </p:cNvSpPr>
          <p:nvPr>
            <p:ph type="sldNum" sz="quarter" idx="12"/>
          </p:nvPr>
        </p:nvSpPr>
        <p:spPr/>
        <p:txBody>
          <a:bodyPr/>
          <a:lstStyle/>
          <a:p>
            <a:fld id="{3454E84B-1B3A-0746-8275-C68FC31D323A}" type="slidenum">
              <a:rPr lang="en-US" smtClean="0"/>
              <a:t>‹#›</a:t>
            </a:fld>
            <a:endParaRPr lang="en-US"/>
          </a:p>
        </p:txBody>
      </p:sp>
    </p:spTree>
    <p:extLst>
      <p:ext uri="{BB962C8B-B14F-4D97-AF65-F5344CB8AC3E}">
        <p14:creationId xmlns:p14="http://schemas.microsoft.com/office/powerpoint/2010/main" val="3169468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9A34-D027-834B-8F93-5CCA2D7BBD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79C3B1-DBFE-8E47-AEB0-9B0576E4C9A1}"/>
              </a:ext>
            </a:extLst>
          </p:cNvPr>
          <p:cNvSpPr>
            <a:spLocks noGrp="1"/>
          </p:cNvSpPr>
          <p:nvPr>
            <p:ph type="dt" sz="half" idx="10"/>
          </p:nvPr>
        </p:nvSpPr>
        <p:spPr/>
        <p:txBody>
          <a:bodyPr/>
          <a:lstStyle/>
          <a:p>
            <a:fld id="{BA569157-3A99-7F46-A21C-E20EE806D2DE}" type="datetimeFigureOut">
              <a:rPr lang="en-US" smtClean="0"/>
              <a:t>9/6/2023</a:t>
            </a:fld>
            <a:endParaRPr lang="en-US"/>
          </a:p>
        </p:txBody>
      </p:sp>
      <p:sp>
        <p:nvSpPr>
          <p:cNvPr id="4" name="Footer Placeholder 3">
            <a:extLst>
              <a:ext uri="{FF2B5EF4-FFF2-40B4-BE49-F238E27FC236}">
                <a16:creationId xmlns:a16="http://schemas.microsoft.com/office/drawing/2014/main" id="{9A8FC50E-339B-1846-8B4B-9F86CCA1A6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61E5C5-3BAE-A943-9317-E24DCC76B9E8}"/>
              </a:ext>
            </a:extLst>
          </p:cNvPr>
          <p:cNvSpPr>
            <a:spLocks noGrp="1"/>
          </p:cNvSpPr>
          <p:nvPr>
            <p:ph type="sldNum" sz="quarter" idx="12"/>
          </p:nvPr>
        </p:nvSpPr>
        <p:spPr/>
        <p:txBody>
          <a:bodyPr/>
          <a:lstStyle/>
          <a:p>
            <a:fld id="{3454E84B-1B3A-0746-8275-C68FC31D323A}" type="slidenum">
              <a:rPr lang="en-US" smtClean="0"/>
              <a:t>‹#›</a:t>
            </a:fld>
            <a:endParaRPr lang="en-US"/>
          </a:p>
        </p:txBody>
      </p:sp>
    </p:spTree>
    <p:extLst>
      <p:ext uri="{BB962C8B-B14F-4D97-AF65-F5344CB8AC3E}">
        <p14:creationId xmlns:p14="http://schemas.microsoft.com/office/powerpoint/2010/main" val="74826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C35430-9FC5-F940-AF30-3D4FC0D8BA9B}"/>
              </a:ext>
            </a:extLst>
          </p:cNvPr>
          <p:cNvSpPr>
            <a:spLocks noGrp="1"/>
          </p:cNvSpPr>
          <p:nvPr>
            <p:ph type="dt" sz="half" idx="10"/>
          </p:nvPr>
        </p:nvSpPr>
        <p:spPr/>
        <p:txBody>
          <a:bodyPr/>
          <a:lstStyle/>
          <a:p>
            <a:fld id="{BA569157-3A99-7F46-A21C-E20EE806D2DE}" type="datetimeFigureOut">
              <a:rPr lang="en-US" smtClean="0"/>
              <a:t>9/6/2023</a:t>
            </a:fld>
            <a:endParaRPr lang="en-US"/>
          </a:p>
        </p:txBody>
      </p:sp>
      <p:sp>
        <p:nvSpPr>
          <p:cNvPr id="3" name="Footer Placeholder 2">
            <a:extLst>
              <a:ext uri="{FF2B5EF4-FFF2-40B4-BE49-F238E27FC236}">
                <a16:creationId xmlns:a16="http://schemas.microsoft.com/office/drawing/2014/main" id="{59200438-BBC0-6140-8495-910768FCCE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158B5F-F9D2-0144-8677-6434A78BD676}"/>
              </a:ext>
            </a:extLst>
          </p:cNvPr>
          <p:cNvSpPr>
            <a:spLocks noGrp="1"/>
          </p:cNvSpPr>
          <p:nvPr>
            <p:ph type="sldNum" sz="quarter" idx="12"/>
          </p:nvPr>
        </p:nvSpPr>
        <p:spPr/>
        <p:txBody>
          <a:bodyPr/>
          <a:lstStyle/>
          <a:p>
            <a:fld id="{3454E84B-1B3A-0746-8275-C68FC31D323A}" type="slidenum">
              <a:rPr lang="en-US" smtClean="0"/>
              <a:t>‹#›</a:t>
            </a:fld>
            <a:endParaRPr lang="en-US"/>
          </a:p>
        </p:txBody>
      </p:sp>
    </p:spTree>
    <p:extLst>
      <p:ext uri="{BB962C8B-B14F-4D97-AF65-F5344CB8AC3E}">
        <p14:creationId xmlns:p14="http://schemas.microsoft.com/office/powerpoint/2010/main" val="221793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83C4-F0D9-5C4D-83A4-2A836AE225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076E57-B5CA-9346-9304-EEF2F9A24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B3FE2A-0C06-4C43-BD78-112296CA5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5E0425-5C8B-C447-8464-B95554A09F08}"/>
              </a:ext>
            </a:extLst>
          </p:cNvPr>
          <p:cNvSpPr>
            <a:spLocks noGrp="1"/>
          </p:cNvSpPr>
          <p:nvPr>
            <p:ph type="dt" sz="half" idx="10"/>
          </p:nvPr>
        </p:nvSpPr>
        <p:spPr/>
        <p:txBody>
          <a:bodyPr/>
          <a:lstStyle/>
          <a:p>
            <a:fld id="{BA569157-3A99-7F46-A21C-E20EE806D2DE}" type="datetimeFigureOut">
              <a:rPr lang="en-US" smtClean="0"/>
              <a:t>9/6/2023</a:t>
            </a:fld>
            <a:endParaRPr lang="en-US"/>
          </a:p>
        </p:txBody>
      </p:sp>
      <p:sp>
        <p:nvSpPr>
          <p:cNvPr id="6" name="Footer Placeholder 5">
            <a:extLst>
              <a:ext uri="{FF2B5EF4-FFF2-40B4-BE49-F238E27FC236}">
                <a16:creationId xmlns:a16="http://schemas.microsoft.com/office/drawing/2014/main" id="{A8C3DDA4-F15F-D74A-8D56-8985200AA8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8D4F4-D7B2-994D-BC9B-1335C939BF1A}"/>
              </a:ext>
            </a:extLst>
          </p:cNvPr>
          <p:cNvSpPr>
            <a:spLocks noGrp="1"/>
          </p:cNvSpPr>
          <p:nvPr>
            <p:ph type="sldNum" sz="quarter" idx="12"/>
          </p:nvPr>
        </p:nvSpPr>
        <p:spPr/>
        <p:txBody>
          <a:bodyPr/>
          <a:lstStyle/>
          <a:p>
            <a:fld id="{3454E84B-1B3A-0746-8275-C68FC31D323A}" type="slidenum">
              <a:rPr lang="en-US" smtClean="0"/>
              <a:t>‹#›</a:t>
            </a:fld>
            <a:endParaRPr lang="en-US"/>
          </a:p>
        </p:txBody>
      </p:sp>
    </p:spTree>
    <p:extLst>
      <p:ext uri="{BB962C8B-B14F-4D97-AF65-F5344CB8AC3E}">
        <p14:creationId xmlns:p14="http://schemas.microsoft.com/office/powerpoint/2010/main" val="10411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9D426-590C-1442-8CE9-6542307940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1DD700-FD01-8746-A533-4C01EBDEC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4D1D3-E2A0-164F-BACF-CFCA152791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339E9E-AACC-9C49-ADC7-0F2D43B74D6E}"/>
              </a:ext>
            </a:extLst>
          </p:cNvPr>
          <p:cNvSpPr>
            <a:spLocks noGrp="1"/>
          </p:cNvSpPr>
          <p:nvPr>
            <p:ph type="dt" sz="half" idx="10"/>
          </p:nvPr>
        </p:nvSpPr>
        <p:spPr/>
        <p:txBody>
          <a:bodyPr/>
          <a:lstStyle/>
          <a:p>
            <a:fld id="{BA569157-3A99-7F46-A21C-E20EE806D2DE}" type="datetimeFigureOut">
              <a:rPr lang="en-US" smtClean="0"/>
              <a:t>9/6/2023</a:t>
            </a:fld>
            <a:endParaRPr lang="en-US"/>
          </a:p>
        </p:txBody>
      </p:sp>
      <p:sp>
        <p:nvSpPr>
          <p:cNvPr id="6" name="Footer Placeholder 5">
            <a:extLst>
              <a:ext uri="{FF2B5EF4-FFF2-40B4-BE49-F238E27FC236}">
                <a16:creationId xmlns:a16="http://schemas.microsoft.com/office/drawing/2014/main" id="{805D6872-6124-C843-B4FB-A6C3E5C04D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BBFCD-6E38-F94E-84B2-AAC191F54045}"/>
              </a:ext>
            </a:extLst>
          </p:cNvPr>
          <p:cNvSpPr>
            <a:spLocks noGrp="1"/>
          </p:cNvSpPr>
          <p:nvPr>
            <p:ph type="sldNum" sz="quarter" idx="12"/>
          </p:nvPr>
        </p:nvSpPr>
        <p:spPr/>
        <p:txBody>
          <a:bodyPr/>
          <a:lstStyle/>
          <a:p>
            <a:fld id="{3454E84B-1B3A-0746-8275-C68FC31D323A}" type="slidenum">
              <a:rPr lang="en-US" smtClean="0"/>
              <a:t>‹#›</a:t>
            </a:fld>
            <a:endParaRPr lang="en-US"/>
          </a:p>
        </p:txBody>
      </p:sp>
    </p:spTree>
    <p:extLst>
      <p:ext uri="{BB962C8B-B14F-4D97-AF65-F5344CB8AC3E}">
        <p14:creationId xmlns:p14="http://schemas.microsoft.com/office/powerpoint/2010/main" val="2926100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B1154-54AC-804A-B6C2-A42FC71FE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674BEE-804D-574A-8757-6FEA0C2F57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53EEF-FB8C-DF43-B61B-44BC78597D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69157-3A99-7F46-A21C-E20EE806D2DE}" type="datetimeFigureOut">
              <a:rPr lang="en-US" smtClean="0"/>
              <a:t>9/6/2023</a:t>
            </a:fld>
            <a:endParaRPr lang="en-US"/>
          </a:p>
        </p:txBody>
      </p:sp>
      <p:sp>
        <p:nvSpPr>
          <p:cNvPr id="5" name="Footer Placeholder 4">
            <a:extLst>
              <a:ext uri="{FF2B5EF4-FFF2-40B4-BE49-F238E27FC236}">
                <a16:creationId xmlns:a16="http://schemas.microsoft.com/office/drawing/2014/main" id="{D2AA3A94-F583-5B45-B095-ADC9BE5156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101CE6-88B5-2146-BB94-2315C374AD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4E84B-1B3A-0746-8275-C68FC31D323A}" type="slidenum">
              <a:rPr lang="en-US" smtClean="0"/>
              <a:t>‹#›</a:t>
            </a:fld>
            <a:endParaRPr lang="en-US"/>
          </a:p>
        </p:txBody>
      </p:sp>
    </p:spTree>
    <p:extLst>
      <p:ext uri="{BB962C8B-B14F-4D97-AF65-F5344CB8AC3E}">
        <p14:creationId xmlns:p14="http://schemas.microsoft.com/office/powerpoint/2010/main" val="2126586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artmouth.edu/prehealth/docs/all_prep_docs/prereqs_list.pdf"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9BC140F-76F4-CD49-2165-DFB52A4E2CB1}"/>
              </a:ext>
            </a:extLst>
          </p:cNvPr>
          <p:cNvPicPr>
            <a:picLocks noChangeAspect="1"/>
          </p:cNvPicPr>
          <p:nvPr/>
        </p:nvPicPr>
        <p:blipFill rotWithShape="1">
          <a:blip r:embed="rId3"/>
          <a:srcRect l="15507" r="5182"/>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FF8E92-2D8E-3444-8A12-9053F8899D1D}"/>
              </a:ext>
            </a:extLst>
          </p:cNvPr>
          <p:cNvSpPr>
            <a:spLocks noGrp="1"/>
          </p:cNvSpPr>
          <p:nvPr>
            <p:ph type="title"/>
          </p:nvPr>
        </p:nvSpPr>
        <p:spPr>
          <a:xfrm>
            <a:off x="838200" y="365125"/>
            <a:ext cx="3822189" cy="1899912"/>
          </a:xfrm>
        </p:spPr>
        <p:txBody>
          <a:bodyPr>
            <a:normAutofit/>
          </a:bodyPr>
          <a:lstStyle/>
          <a:p>
            <a:r>
              <a:rPr lang="en-US" sz="4000"/>
              <a:t>WHAT IS NEUROSCIENCE?</a:t>
            </a:r>
          </a:p>
        </p:txBody>
      </p:sp>
      <p:sp>
        <p:nvSpPr>
          <p:cNvPr id="3" name="Content Placeholder 2">
            <a:extLst>
              <a:ext uri="{FF2B5EF4-FFF2-40B4-BE49-F238E27FC236}">
                <a16:creationId xmlns:a16="http://schemas.microsoft.com/office/drawing/2014/main" id="{A7B0A711-BB03-0A4F-9EC7-5FD568CEAA1A}"/>
              </a:ext>
            </a:extLst>
          </p:cNvPr>
          <p:cNvSpPr>
            <a:spLocks noGrp="1"/>
          </p:cNvSpPr>
          <p:nvPr>
            <p:ph idx="1"/>
          </p:nvPr>
        </p:nvSpPr>
        <p:spPr>
          <a:xfrm>
            <a:off x="838200" y="2434201"/>
            <a:ext cx="3822189" cy="3742762"/>
          </a:xfrm>
        </p:spPr>
        <p:txBody>
          <a:bodyPr>
            <a:normAutofit/>
          </a:bodyPr>
          <a:lstStyle/>
          <a:p>
            <a:pPr marL="0" indent="0">
              <a:buNone/>
            </a:pPr>
            <a:r>
              <a:rPr lang="en-US" sz="2000"/>
              <a:t>Neuroscientists are interested in what the building blocks of the brain are, and how these components interact with the environment and with each other to produce thoughts, feelings and behaviors.</a:t>
            </a:r>
          </a:p>
        </p:txBody>
      </p:sp>
    </p:spTree>
    <p:extLst>
      <p:ext uri="{BB962C8B-B14F-4D97-AF65-F5344CB8AC3E}">
        <p14:creationId xmlns:p14="http://schemas.microsoft.com/office/powerpoint/2010/main" val="47366589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EF8016C1-1019-11CF-8D69-1757A51A92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01" r="25000"/>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1621BF-56EF-4D4B-BA96-192B9D71C5AF}"/>
              </a:ext>
            </a:extLst>
          </p:cNvPr>
          <p:cNvSpPr>
            <a:spLocks noGrp="1"/>
          </p:cNvSpPr>
          <p:nvPr>
            <p:ph type="title"/>
          </p:nvPr>
        </p:nvSpPr>
        <p:spPr>
          <a:xfrm>
            <a:off x="611261" y="438596"/>
            <a:ext cx="3822189" cy="1899912"/>
          </a:xfrm>
        </p:spPr>
        <p:txBody>
          <a:bodyPr>
            <a:normAutofit/>
          </a:bodyPr>
          <a:lstStyle/>
          <a:p>
            <a:r>
              <a:rPr lang="en-US" sz="3400" dirty="0"/>
              <a:t>WHAT IS THE MAJOR IN NEUROSCIENCE LIKE?</a:t>
            </a:r>
          </a:p>
        </p:txBody>
      </p:sp>
      <p:sp>
        <p:nvSpPr>
          <p:cNvPr id="3" name="Content Placeholder 2">
            <a:extLst>
              <a:ext uri="{FF2B5EF4-FFF2-40B4-BE49-F238E27FC236}">
                <a16:creationId xmlns:a16="http://schemas.microsoft.com/office/drawing/2014/main" id="{BB59216F-CD3F-1948-B36F-114558A54A53}"/>
              </a:ext>
            </a:extLst>
          </p:cNvPr>
          <p:cNvSpPr>
            <a:spLocks noGrp="1"/>
          </p:cNvSpPr>
          <p:nvPr>
            <p:ph idx="1"/>
          </p:nvPr>
        </p:nvSpPr>
        <p:spPr>
          <a:xfrm>
            <a:off x="584792" y="2434201"/>
            <a:ext cx="4075598" cy="4328106"/>
          </a:xfrm>
        </p:spPr>
        <p:txBody>
          <a:bodyPr>
            <a:normAutofit/>
          </a:bodyPr>
          <a:lstStyle/>
          <a:p>
            <a:pPr marL="0" indent="0">
              <a:buNone/>
            </a:pPr>
            <a:r>
              <a:rPr lang="en-US" sz="1600" dirty="0"/>
              <a:t>The major in Neuroscience includes courses in </a:t>
            </a:r>
          </a:p>
          <a:p>
            <a:pPr marL="339725" lvl="2" indent="-287338">
              <a:buFont typeface="Wingdings" panose="05000000000000000000" pitchFamily="2" charset="2"/>
              <a:buChar char="§"/>
            </a:pPr>
            <a:r>
              <a:rPr lang="en-US" sz="1600" dirty="0"/>
              <a:t>Cellular and Molecular Neuroscience (with lab)</a:t>
            </a:r>
          </a:p>
          <a:p>
            <a:pPr marL="339725" lvl="2" indent="-287338">
              <a:buFont typeface="Wingdings" panose="05000000000000000000" pitchFamily="2" charset="2"/>
              <a:buChar char="§"/>
            </a:pPr>
            <a:r>
              <a:rPr lang="en-US" sz="1600" dirty="0"/>
              <a:t>Systems Neuroscience (with lab)</a:t>
            </a:r>
          </a:p>
          <a:p>
            <a:pPr marL="339725" lvl="2" indent="-287338">
              <a:buFont typeface="Wingdings" panose="05000000000000000000" pitchFamily="2" charset="2"/>
              <a:buChar char="§"/>
            </a:pPr>
            <a:r>
              <a:rPr lang="en-US" sz="1600" dirty="0"/>
              <a:t>Behavioral Neuroscience</a:t>
            </a:r>
          </a:p>
          <a:p>
            <a:pPr marL="339725" lvl="2" indent="-287338">
              <a:buFont typeface="Wingdings" panose="05000000000000000000" pitchFamily="2" charset="2"/>
              <a:buChar char="§"/>
            </a:pPr>
            <a:r>
              <a:rPr lang="en-US" sz="1600" dirty="0"/>
              <a:t>Social Neuroscience</a:t>
            </a:r>
          </a:p>
          <a:p>
            <a:pPr marL="339725" lvl="2" indent="-287338">
              <a:buFont typeface="Wingdings" panose="05000000000000000000" pitchFamily="2" charset="2"/>
              <a:buChar char="§"/>
            </a:pPr>
            <a:r>
              <a:rPr lang="en-US" sz="1600" dirty="0"/>
              <a:t>Cognitive Neuroscience</a:t>
            </a:r>
          </a:p>
          <a:p>
            <a:pPr marL="339725" lvl="2" indent="-287338">
              <a:buFont typeface="Wingdings" panose="05000000000000000000" pitchFamily="2" charset="2"/>
              <a:buChar char="§"/>
            </a:pPr>
            <a:r>
              <a:rPr lang="en-US" sz="1600" dirty="0"/>
              <a:t>Computational Neuroscience</a:t>
            </a:r>
          </a:p>
          <a:p>
            <a:pPr marL="339725" lvl="2" indent="-287338">
              <a:buFont typeface="Wingdings" panose="05000000000000000000" pitchFamily="2" charset="2"/>
              <a:buChar char="§"/>
            </a:pPr>
            <a:r>
              <a:rPr lang="en-US" sz="1600" dirty="0"/>
              <a:t>Neural basis of stress, reward, addiction, memory, …</a:t>
            </a:r>
          </a:p>
          <a:p>
            <a:pPr marL="0" indent="0">
              <a:buNone/>
            </a:pPr>
            <a:r>
              <a:rPr lang="en-US" sz="1600" dirty="0"/>
              <a:t>Students have the opportunity to engage in research with faculty members </a:t>
            </a:r>
            <a:r>
              <a:rPr lang="en-US" sz="1600" dirty="0">
                <a:solidFill>
                  <a:schemeClr val="bg1">
                    <a:lumMod val="50000"/>
                  </a:schemeClr>
                </a:solidFill>
              </a:rPr>
              <a:t>(typically starting in sophomore year, but potentially earlier through e.g. the Women In Science Program).</a:t>
            </a:r>
          </a:p>
        </p:txBody>
      </p:sp>
    </p:spTree>
    <p:extLst>
      <p:ext uri="{BB962C8B-B14F-4D97-AF65-F5344CB8AC3E}">
        <p14:creationId xmlns:p14="http://schemas.microsoft.com/office/powerpoint/2010/main" val="132787495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130258-7832-4D44-B666-CB25A8473988}"/>
              </a:ext>
            </a:extLst>
          </p:cNvPr>
          <p:cNvSpPr>
            <a:spLocks noGrp="1"/>
          </p:cNvSpPr>
          <p:nvPr>
            <p:ph type="title"/>
          </p:nvPr>
        </p:nvSpPr>
        <p:spPr>
          <a:xfrm>
            <a:off x="640080" y="325369"/>
            <a:ext cx="4368602" cy="1956841"/>
          </a:xfrm>
        </p:spPr>
        <p:txBody>
          <a:bodyPr anchor="b">
            <a:normAutofit/>
          </a:bodyPr>
          <a:lstStyle/>
          <a:p>
            <a:r>
              <a:rPr lang="en-US" sz="3400" dirty="0"/>
              <a:t>WHAT CAN I DO </a:t>
            </a:r>
            <a:br>
              <a:rPr lang="en-US" sz="3400" dirty="0"/>
            </a:br>
            <a:r>
              <a:rPr lang="en-US" sz="3400" dirty="0"/>
              <a:t>WITH A NEUROSCIENCE MAJOR?</a:t>
            </a:r>
          </a:p>
        </p:txBody>
      </p:sp>
      <p:sp>
        <p:nvSpPr>
          <p:cNvPr id="717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88153B-2183-2240-9F0C-6E1A4E3972E4}"/>
              </a:ext>
            </a:extLst>
          </p:cNvPr>
          <p:cNvSpPr>
            <a:spLocks noGrp="1"/>
          </p:cNvSpPr>
          <p:nvPr>
            <p:ph idx="1"/>
          </p:nvPr>
        </p:nvSpPr>
        <p:spPr>
          <a:xfrm>
            <a:off x="640080" y="2872899"/>
            <a:ext cx="4243589" cy="3320668"/>
          </a:xfrm>
        </p:spPr>
        <p:txBody>
          <a:bodyPr>
            <a:normAutofit/>
          </a:bodyPr>
          <a:lstStyle/>
          <a:p>
            <a:r>
              <a:rPr lang="en-US" sz="2200" dirty="0"/>
              <a:t>Many Dartmouth Neuroscience majors go on to health-related careers (medical school, clinical research, global health)</a:t>
            </a:r>
          </a:p>
          <a:p>
            <a:r>
              <a:rPr lang="en-US" sz="2200" dirty="0"/>
              <a:t>Dartmouth Neuroscience alumni also go on to a wide range of other careers, including law, business, marketing, consumer devices, data science, consulting, counseling, and public service</a:t>
            </a:r>
          </a:p>
          <a:p>
            <a:endParaRPr lang="en-US" sz="2200" dirty="0"/>
          </a:p>
        </p:txBody>
      </p:sp>
      <p:pic>
        <p:nvPicPr>
          <p:cNvPr id="7170" name="Picture 2">
            <a:extLst>
              <a:ext uri="{FF2B5EF4-FFF2-40B4-BE49-F238E27FC236}">
                <a16:creationId xmlns:a16="http://schemas.microsoft.com/office/drawing/2014/main" id="{3535B406-AFB7-2F7E-A865-7D87483959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75" r="465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31133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Rectangle 820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FF2B5EF4-FFF2-40B4-BE49-F238E27FC236}">
                <a16:creationId xmlns:a16="http://schemas.microsoft.com/office/drawing/2014/main" id="{3B736060-5E4D-4A26-7D76-A49E4C1B329A}"/>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b="1834"/>
          <a:stretch/>
        </p:blipFill>
        <p:spPr bwMode="auto">
          <a:xfrm>
            <a:off x="180975" y="182880"/>
            <a:ext cx="11823637" cy="64997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094379C-208C-9E47-BF98-2B834E3C55A7}"/>
              </a:ext>
            </a:extLst>
          </p:cNvPr>
          <p:cNvSpPr>
            <a:spLocks noGrp="1"/>
          </p:cNvSpPr>
          <p:nvPr>
            <p:ph type="title"/>
          </p:nvPr>
        </p:nvSpPr>
        <p:spPr>
          <a:xfrm>
            <a:off x="838200" y="525195"/>
            <a:ext cx="10165218" cy="2806506"/>
          </a:xfrm>
        </p:spPr>
        <p:txBody>
          <a:bodyPr anchor="b">
            <a:normAutofit/>
          </a:bodyPr>
          <a:lstStyle/>
          <a:p>
            <a:r>
              <a:rPr lang="en-US" sz="4000">
                <a:solidFill>
                  <a:srgbClr val="FFFFFF"/>
                </a:solidFill>
              </a:rPr>
              <a:t>WHERE DO I BEGIN MY STUDY?</a:t>
            </a:r>
          </a:p>
        </p:txBody>
      </p:sp>
      <p:sp>
        <p:nvSpPr>
          <p:cNvPr id="3" name="Content Placeholder 2">
            <a:extLst>
              <a:ext uri="{FF2B5EF4-FFF2-40B4-BE49-F238E27FC236}">
                <a16:creationId xmlns:a16="http://schemas.microsoft.com/office/drawing/2014/main" id="{66C0EF99-6F42-C54A-8482-FF3640DA7C97}"/>
              </a:ext>
            </a:extLst>
          </p:cNvPr>
          <p:cNvSpPr>
            <a:spLocks noGrp="1"/>
          </p:cNvSpPr>
          <p:nvPr>
            <p:ph idx="1"/>
          </p:nvPr>
        </p:nvSpPr>
        <p:spPr>
          <a:xfrm>
            <a:off x="838200" y="3526300"/>
            <a:ext cx="10165218" cy="2588458"/>
          </a:xfrm>
        </p:spPr>
        <p:txBody>
          <a:bodyPr>
            <a:normAutofit/>
          </a:bodyPr>
          <a:lstStyle/>
          <a:p>
            <a:r>
              <a:rPr lang="en-US" sz="2000" dirty="0">
                <a:solidFill>
                  <a:srgbClr val="FFFFFF"/>
                </a:solidFill>
              </a:rPr>
              <a:t>With </a:t>
            </a:r>
            <a:r>
              <a:rPr lang="en-US" sz="2000" b="1" dirty="0">
                <a:solidFill>
                  <a:srgbClr val="FFFFFF"/>
                </a:solidFill>
              </a:rPr>
              <a:t>PSYC 6</a:t>
            </a:r>
            <a:r>
              <a:rPr lang="en-US" sz="2000" dirty="0">
                <a:solidFill>
                  <a:srgbClr val="FFFFFF"/>
                </a:solidFill>
              </a:rPr>
              <a:t> (Introduction to Neuroscience)</a:t>
            </a:r>
          </a:p>
          <a:p>
            <a:r>
              <a:rPr lang="en-US" sz="2000" dirty="0">
                <a:solidFill>
                  <a:srgbClr val="FFFFFF"/>
                </a:solidFill>
              </a:rPr>
              <a:t>“What are the basic structural and functional units of the nervous system, and how do they produce sensation, action, motivation, emotion and cognition?”</a:t>
            </a:r>
          </a:p>
          <a:p>
            <a:r>
              <a:rPr lang="en-US" sz="2000" dirty="0">
                <a:solidFill>
                  <a:srgbClr val="FFFFFF"/>
                </a:solidFill>
              </a:rPr>
              <a:t>Lecture-based course with discussion components</a:t>
            </a:r>
            <a:endParaRPr lang="en-US" sz="2000" dirty="0">
              <a:solidFill>
                <a:srgbClr val="FFFFFF"/>
              </a:solidFill>
              <a:effectLst/>
            </a:endParaRPr>
          </a:p>
          <a:p>
            <a:r>
              <a:rPr lang="en-US" sz="2000" dirty="0">
                <a:solidFill>
                  <a:srgbClr val="FFFFFF"/>
                </a:solidFill>
              </a:rPr>
              <a:t>Offered this Fall (11 time slot) and Winter</a:t>
            </a:r>
          </a:p>
        </p:txBody>
      </p:sp>
    </p:spTree>
    <p:extLst>
      <p:ext uri="{BB962C8B-B14F-4D97-AF65-F5344CB8AC3E}">
        <p14:creationId xmlns:p14="http://schemas.microsoft.com/office/powerpoint/2010/main" val="418889198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High Quality In Vitro Cell Models For Cortical Neurophysiology">
            <a:extLst>
              <a:ext uri="{FF2B5EF4-FFF2-40B4-BE49-F238E27FC236}">
                <a16:creationId xmlns:a16="http://schemas.microsoft.com/office/drawing/2014/main" id="{B6584456-0CC7-E716-0582-9AB376186E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144" b="4933"/>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9225" name="Rectangle 92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9D552F-2945-2C43-AC86-912FFB2E3A1F}"/>
              </a:ext>
            </a:extLst>
          </p:cNvPr>
          <p:cNvSpPr>
            <a:spLocks noGrp="1"/>
          </p:cNvSpPr>
          <p:nvPr>
            <p:ph type="title"/>
          </p:nvPr>
        </p:nvSpPr>
        <p:spPr>
          <a:xfrm>
            <a:off x="838200" y="365125"/>
            <a:ext cx="3822189" cy="1899912"/>
          </a:xfrm>
        </p:spPr>
        <p:txBody>
          <a:bodyPr>
            <a:normAutofit/>
          </a:bodyPr>
          <a:lstStyle/>
          <a:p>
            <a:r>
              <a:rPr lang="en-US" sz="4000"/>
              <a:t>WHAT’S NEXT AFTER PSYC 6? </a:t>
            </a:r>
          </a:p>
        </p:txBody>
      </p:sp>
      <p:sp>
        <p:nvSpPr>
          <p:cNvPr id="3" name="Content Placeholder 2">
            <a:extLst>
              <a:ext uri="{FF2B5EF4-FFF2-40B4-BE49-F238E27FC236}">
                <a16:creationId xmlns:a16="http://schemas.microsoft.com/office/drawing/2014/main" id="{553BB6F8-0224-D245-81B5-04822A8942B8}"/>
              </a:ext>
            </a:extLst>
          </p:cNvPr>
          <p:cNvSpPr>
            <a:spLocks noGrp="1"/>
          </p:cNvSpPr>
          <p:nvPr>
            <p:ph idx="1"/>
          </p:nvPr>
        </p:nvSpPr>
        <p:spPr>
          <a:xfrm>
            <a:off x="838200" y="2434201"/>
            <a:ext cx="3822189" cy="3742762"/>
          </a:xfrm>
        </p:spPr>
        <p:txBody>
          <a:bodyPr>
            <a:normAutofit/>
          </a:bodyPr>
          <a:lstStyle/>
          <a:p>
            <a:r>
              <a:rPr lang="en-US" sz="2000" dirty="0"/>
              <a:t>Our next level of “core” courses are numbered in the </a:t>
            </a:r>
            <a:r>
              <a:rPr lang="en-US" sz="2000" b="1" dirty="0"/>
              <a:t>30s</a:t>
            </a:r>
            <a:r>
              <a:rPr lang="en-US" sz="2000" dirty="0"/>
              <a:t> and are surveys of sub-areas within the discipline (Cellular/Molecular, Systems, Behavioral, Cognitive Neuroscience).</a:t>
            </a:r>
          </a:p>
          <a:p>
            <a:pPr marL="457200" lvl="1" indent="0">
              <a:buNone/>
            </a:pPr>
            <a:endParaRPr lang="en-US" sz="2000" dirty="0"/>
          </a:p>
          <a:p>
            <a:r>
              <a:rPr lang="en-US" sz="2000" dirty="0"/>
              <a:t>If you are interested in a pre-health track, check out the Dartmouth Health Professions Program </a:t>
            </a:r>
            <a:r>
              <a:rPr lang="en-US" sz="2000" dirty="0">
                <a:hlinkClick r:id="rId3"/>
              </a:rPr>
              <a:t>checklist</a:t>
            </a:r>
            <a:r>
              <a:rPr lang="en-US" sz="2000" dirty="0"/>
              <a:t> for what other courses to take.</a:t>
            </a:r>
          </a:p>
        </p:txBody>
      </p:sp>
    </p:spTree>
    <p:extLst>
      <p:ext uri="{BB962C8B-B14F-4D97-AF65-F5344CB8AC3E}">
        <p14:creationId xmlns:p14="http://schemas.microsoft.com/office/powerpoint/2010/main" val="91349864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3F40B809-8B2D-AC4E-4818-C900658DC265}"/>
              </a:ext>
            </a:extLst>
          </p:cNvPr>
          <p:cNvGraphicFramePr>
            <a:graphicFrameLocks noChangeAspect="1"/>
          </p:cNvGraphicFramePr>
          <p:nvPr>
            <p:extLst>
              <p:ext uri="{D42A27DB-BD31-4B8C-83A1-F6EECF244321}">
                <p14:modId xmlns:p14="http://schemas.microsoft.com/office/powerpoint/2010/main" val="3889768996"/>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name="Acrobat Document" r:id="rId2" imgW="7315200" imgH="4114800" progId="AcroExch.Document.7">
                  <p:embed/>
                </p:oleObj>
              </mc:Choice>
              <mc:Fallback>
                <p:oleObj name="Acrobat Document" r:id="rId2" imgW="7315200" imgH="4114800" progId="AcroExch.Document.7">
                  <p:embed/>
                  <p:pic>
                    <p:nvPicPr>
                      <p:cNvPr id="0" name=""/>
                      <p:cNvPicPr/>
                      <p:nvPr/>
                    </p:nvPicPr>
                    <p:blipFill>
                      <a:blip r:embed="rId3"/>
                      <a:stretch>
                        <a:fillRect/>
                      </a:stretch>
                    </p:blipFill>
                    <p:spPr>
                      <a:xfrm>
                        <a:off x="0"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63499577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CAC17-B4B9-B88A-B702-18B97765BD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C33C61-873E-6B84-7A3B-7EDDC71072F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07CD925-4B17-27EB-2DCF-B6687BB574FA}"/>
              </a:ext>
            </a:extLst>
          </p:cNvPr>
          <p:cNvPicPr>
            <a:picLocks noChangeAspect="1"/>
          </p:cNvPicPr>
          <p:nvPr/>
        </p:nvPicPr>
        <p:blipFill>
          <a:blip r:embed="rId2"/>
          <a:stretch>
            <a:fillRect/>
          </a:stretch>
        </p:blipFill>
        <p:spPr>
          <a:xfrm>
            <a:off x="245372" y="0"/>
            <a:ext cx="11363325" cy="3086100"/>
          </a:xfrm>
          <a:prstGeom prst="rect">
            <a:avLst/>
          </a:prstGeom>
        </p:spPr>
      </p:pic>
      <p:pic>
        <p:nvPicPr>
          <p:cNvPr id="1026" name="Picture 2">
            <a:extLst>
              <a:ext uri="{FF2B5EF4-FFF2-40B4-BE49-F238E27FC236}">
                <a16:creationId xmlns:a16="http://schemas.microsoft.com/office/drawing/2014/main" id="{ABF655A3-D13B-A102-8D31-50E810FD8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409" y="3071536"/>
            <a:ext cx="5768560" cy="3240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22577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kunming-tree reflection">
            <a:extLst>
              <a:ext uri="{FF2B5EF4-FFF2-40B4-BE49-F238E27FC236}">
                <a16:creationId xmlns:a16="http://schemas.microsoft.com/office/drawing/2014/main" id="{966082E1-0976-9329-E9A5-2CDCFB643CDF}"/>
              </a:ext>
            </a:extLst>
          </p:cNvPr>
          <p:cNvPicPr>
            <a:picLocks noChangeAspect="1" noChangeArrowheads="1"/>
          </p:cNvPicPr>
          <p:nvPr/>
        </p:nvPicPr>
        <p:blipFill>
          <a:blip r:embed="rId3">
            <a:lum bright="-4000" contrast="6000"/>
            <a:alphaModFix amt="1500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B98B5EB-75B3-8F5C-F667-13BF328598B0}"/>
              </a:ext>
            </a:extLst>
          </p:cNvPr>
          <p:cNvSpPr txBox="1"/>
          <p:nvPr/>
        </p:nvSpPr>
        <p:spPr>
          <a:xfrm>
            <a:off x="454541" y="435129"/>
            <a:ext cx="10986092" cy="4585871"/>
          </a:xfrm>
          <a:prstGeom prst="rect">
            <a:avLst/>
          </a:prstGeom>
          <a:noFill/>
        </p:spPr>
        <p:txBody>
          <a:bodyPr wrap="square">
            <a:spAutoFit/>
          </a:bodyPr>
          <a:lstStyle/>
          <a:p>
            <a:r>
              <a:rPr lang="en-US" sz="2800" b="1" dirty="0">
                <a:latin typeface="+mj-lt"/>
              </a:rPr>
              <a:t>Should I take </a:t>
            </a:r>
            <a:r>
              <a:rPr lang="en-US" sz="2800" b="1" dirty="0">
                <a:solidFill>
                  <a:schemeClr val="accent1">
                    <a:lumMod val="75000"/>
                  </a:schemeClr>
                </a:solidFill>
                <a:latin typeface="+mj-lt"/>
              </a:rPr>
              <a:t>Intro to Neuroscience </a:t>
            </a:r>
            <a:r>
              <a:rPr lang="en-US" sz="2800" b="1" dirty="0">
                <a:latin typeface="+mj-lt"/>
              </a:rPr>
              <a:t>(PSYC 6) or </a:t>
            </a:r>
            <a:r>
              <a:rPr lang="en-US" sz="2800" b="1" dirty="0">
                <a:solidFill>
                  <a:schemeClr val="accent1">
                    <a:lumMod val="75000"/>
                  </a:schemeClr>
                </a:solidFill>
                <a:latin typeface="+mj-lt"/>
              </a:rPr>
              <a:t>Intro to Psychology </a:t>
            </a:r>
            <a:r>
              <a:rPr lang="en-US" sz="2800" b="1" dirty="0">
                <a:latin typeface="+mj-lt"/>
              </a:rPr>
              <a:t>(PSYC 1)?</a:t>
            </a:r>
          </a:p>
          <a:p>
            <a:endParaRPr lang="en-US" sz="2800" dirty="0"/>
          </a:p>
          <a:p>
            <a:pPr marL="285750" indent="-285750">
              <a:spcBef>
                <a:spcPts val="1200"/>
              </a:spcBef>
              <a:buFont typeface="Arial" panose="020B0604020202020204" pitchFamily="34" charset="0"/>
              <a:buChar char="•"/>
            </a:pPr>
            <a:r>
              <a:rPr lang="en-US" sz="2800" dirty="0">
                <a:latin typeface="+mj-lt"/>
              </a:rPr>
              <a:t>PSYC 1 and PSYC 6 are different courses with different content.  </a:t>
            </a:r>
          </a:p>
          <a:p>
            <a:pPr marL="285750" indent="-285750">
              <a:spcBef>
                <a:spcPts val="1200"/>
              </a:spcBef>
              <a:buFont typeface="Arial" panose="020B0604020202020204" pitchFamily="34" charset="0"/>
              <a:buChar char="•"/>
            </a:pPr>
            <a:r>
              <a:rPr lang="en-US" sz="2800" dirty="0">
                <a:latin typeface="+mj-lt"/>
              </a:rPr>
              <a:t>PSYC 1 is prerequisite to the Psychology major. PSYC 6 is prerequisite to the Neuroscience major.</a:t>
            </a:r>
          </a:p>
          <a:p>
            <a:pPr marL="285750" indent="-285750">
              <a:spcBef>
                <a:spcPts val="1200"/>
              </a:spcBef>
              <a:buFont typeface="Arial" panose="020B0604020202020204" pitchFamily="34" charset="0"/>
              <a:buChar char="•"/>
            </a:pPr>
            <a:r>
              <a:rPr lang="en-US" sz="2800" dirty="0">
                <a:latin typeface="+mj-lt"/>
              </a:rPr>
              <a:t>Some upper-level courses accept either course as a prerequisite.  Others accept only one or the other – take a look which are most interesting to you on the departmental website (pbs.Dartmouth.edu)</a:t>
            </a:r>
          </a:p>
          <a:p>
            <a:pPr marL="285750" indent="-285750">
              <a:spcBef>
                <a:spcPts val="1200"/>
              </a:spcBef>
              <a:buFont typeface="Arial" panose="020B0604020202020204" pitchFamily="34" charset="0"/>
              <a:buChar char="•"/>
            </a:pPr>
            <a:r>
              <a:rPr lang="en-US" sz="2800" dirty="0">
                <a:latin typeface="+mj-lt"/>
              </a:rPr>
              <a:t>Many students eventually take both courses.</a:t>
            </a:r>
          </a:p>
        </p:txBody>
      </p:sp>
    </p:spTree>
    <p:extLst>
      <p:ext uri="{BB962C8B-B14F-4D97-AF65-F5344CB8AC3E}">
        <p14:creationId xmlns:p14="http://schemas.microsoft.com/office/powerpoint/2010/main" val="91285223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88D8-2C11-5B4D-DAAF-CE0F01BE39B3}"/>
              </a:ext>
            </a:extLst>
          </p:cNvPr>
          <p:cNvSpPr>
            <a:spLocks noGrp="1"/>
          </p:cNvSpPr>
          <p:nvPr>
            <p:ph type="title"/>
          </p:nvPr>
        </p:nvSpPr>
        <p:spPr/>
        <p:txBody>
          <a:bodyPr/>
          <a:lstStyle/>
          <a:p>
            <a:r>
              <a:rPr lang="en-US" dirty="0"/>
              <a:t>                                        </a:t>
            </a:r>
          </a:p>
        </p:txBody>
      </p:sp>
      <p:sp>
        <p:nvSpPr>
          <p:cNvPr id="16" name="Title 1">
            <a:extLst>
              <a:ext uri="{FF2B5EF4-FFF2-40B4-BE49-F238E27FC236}">
                <a16:creationId xmlns:a16="http://schemas.microsoft.com/office/drawing/2014/main" id="{22AFF12B-B8A9-4153-E1FC-6A6CE7816EB2}"/>
              </a:ext>
            </a:extLst>
          </p:cNvPr>
          <p:cNvSpPr txBox="1">
            <a:spLocks/>
          </p:cNvSpPr>
          <p:nvPr/>
        </p:nvSpPr>
        <p:spPr>
          <a:xfrm>
            <a:off x="-381562" y="5158886"/>
            <a:ext cx="10331104" cy="2068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lumMod val="75000"/>
                  </a:schemeClr>
                </a:solidFill>
              </a:rPr>
              <a:t>    We look forward to seeing you in                                                                                                                                                  our classes!</a:t>
            </a:r>
          </a:p>
        </p:txBody>
      </p:sp>
      <p:pic>
        <p:nvPicPr>
          <p:cNvPr id="7" name="Picture 6">
            <a:extLst>
              <a:ext uri="{FF2B5EF4-FFF2-40B4-BE49-F238E27FC236}">
                <a16:creationId xmlns:a16="http://schemas.microsoft.com/office/drawing/2014/main" id="{886EACA7-6DA2-98D2-54E5-54BF0E728C25}"/>
              </a:ext>
            </a:extLst>
          </p:cNvPr>
          <p:cNvPicPr>
            <a:picLocks noChangeAspect="1"/>
          </p:cNvPicPr>
          <p:nvPr/>
        </p:nvPicPr>
        <p:blipFill rotWithShape="1">
          <a:blip r:embed="rId3"/>
          <a:srcRect l="30595" t="12540" r="57590" b="59282"/>
          <a:stretch/>
        </p:blipFill>
        <p:spPr>
          <a:xfrm>
            <a:off x="92528" y="127087"/>
            <a:ext cx="1932215" cy="2788647"/>
          </a:xfrm>
          <a:prstGeom prst="rect">
            <a:avLst/>
          </a:prstGeom>
        </p:spPr>
      </p:pic>
      <p:pic>
        <p:nvPicPr>
          <p:cNvPr id="8" name="Picture 7">
            <a:extLst>
              <a:ext uri="{FF2B5EF4-FFF2-40B4-BE49-F238E27FC236}">
                <a16:creationId xmlns:a16="http://schemas.microsoft.com/office/drawing/2014/main" id="{076BC741-7677-D2CE-4ECC-D7BFA5C33286}"/>
              </a:ext>
            </a:extLst>
          </p:cNvPr>
          <p:cNvPicPr>
            <a:picLocks noChangeAspect="1"/>
          </p:cNvPicPr>
          <p:nvPr/>
        </p:nvPicPr>
        <p:blipFill rotWithShape="1">
          <a:blip r:embed="rId3"/>
          <a:srcRect l="30595" t="46068" r="31556" b="26902"/>
          <a:stretch/>
        </p:blipFill>
        <p:spPr>
          <a:xfrm>
            <a:off x="2024743" y="174172"/>
            <a:ext cx="4288971" cy="1853720"/>
          </a:xfrm>
          <a:prstGeom prst="rect">
            <a:avLst/>
          </a:prstGeom>
        </p:spPr>
      </p:pic>
      <p:pic>
        <p:nvPicPr>
          <p:cNvPr id="9" name="Picture 8">
            <a:extLst>
              <a:ext uri="{FF2B5EF4-FFF2-40B4-BE49-F238E27FC236}">
                <a16:creationId xmlns:a16="http://schemas.microsoft.com/office/drawing/2014/main" id="{F009815F-6784-62E9-DD9F-B0A1857192DF}"/>
              </a:ext>
            </a:extLst>
          </p:cNvPr>
          <p:cNvPicPr>
            <a:picLocks noChangeAspect="1"/>
          </p:cNvPicPr>
          <p:nvPr/>
        </p:nvPicPr>
        <p:blipFill rotWithShape="1">
          <a:blip r:embed="rId3"/>
          <a:srcRect l="30595" t="76746" r="31556"/>
          <a:stretch/>
        </p:blipFill>
        <p:spPr>
          <a:xfrm>
            <a:off x="2024742" y="2093206"/>
            <a:ext cx="4288971" cy="1594757"/>
          </a:xfrm>
          <a:prstGeom prst="rect">
            <a:avLst/>
          </a:prstGeom>
        </p:spPr>
      </p:pic>
      <p:pic>
        <p:nvPicPr>
          <p:cNvPr id="11" name="Picture 10">
            <a:extLst>
              <a:ext uri="{FF2B5EF4-FFF2-40B4-BE49-F238E27FC236}">
                <a16:creationId xmlns:a16="http://schemas.microsoft.com/office/drawing/2014/main" id="{F47E26E3-F7FB-C5B9-E594-315F59BD33D6}"/>
              </a:ext>
            </a:extLst>
          </p:cNvPr>
          <p:cNvPicPr>
            <a:picLocks noChangeAspect="1"/>
          </p:cNvPicPr>
          <p:nvPr/>
        </p:nvPicPr>
        <p:blipFill rotWithShape="1">
          <a:blip r:embed="rId4"/>
          <a:srcRect l="30787" t="13809" r="31363" b="59802"/>
          <a:stretch/>
        </p:blipFill>
        <p:spPr>
          <a:xfrm>
            <a:off x="2024741" y="3750129"/>
            <a:ext cx="4288971" cy="1809724"/>
          </a:xfrm>
          <a:prstGeom prst="rect">
            <a:avLst/>
          </a:prstGeom>
        </p:spPr>
      </p:pic>
      <p:pic>
        <p:nvPicPr>
          <p:cNvPr id="12" name="Picture 11">
            <a:extLst>
              <a:ext uri="{FF2B5EF4-FFF2-40B4-BE49-F238E27FC236}">
                <a16:creationId xmlns:a16="http://schemas.microsoft.com/office/drawing/2014/main" id="{FFB22CCA-5B2E-1382-6530-DD4857D2D536}"/>
              </a:ext>
            </a:extLst>
          </p:cNvPr>
          <p:cNvPicPr>
            <a:picLocks noChangeAspect="1"/>
          </p:cNvPicPr>
          <p:nvPr/>
        </p:nvPicPr>
        <p:blipFill rotWithShape="1">
          <a:blip r:embed="rId4"/>
          <a:srcRect l="30787" t="44528" r="31363" b="30159"/>
          <a:stretch/>
        </p:blipFill>
        <p:spPr>
          <a:xfrm>
            <a:off x="6890658" y="326862"/>
            <a:ext cx="4288971" cy="1735944"/>
          </a:xfrm>
          <a:prstGeom prst="rect">
            <a:avLst/>
          </a:prstGeom>
        </p:spPr>
      </p:pic>
      <p:pic>
        <p:nvPicPr>
          <p:cNvPr id="14" name="Picture 13">
            <a:extLst>
              <a:ext uri="{FF2B5EF4-FFF2-40B4-BE49-F238E27FC236}">
                <a16:creationId xmlns:a16="http://schemas.microsoft.com/office/drawing/2014/main" id="{A08CD0BA-F8F6-AB87-60BB-AC049000EADC}"/>
              </a:ext>
            </a:extLst>
          </p:cNvPr>
          <p:cNvPicPr>
            <a:picLocks noChangeAspect="1"/>
          </p:cNvPicPr>
          <p:nvPr/>
        </p:nvPicPr>
        <p:blipFill rotWithShape="1">
          <a:blip r:embed="rId4"/>
          <a:srcRect l="30787" t="72818" r="31363" b="2708"/>
          <a:stretch/>
        </p:blipFill>
        <p:spPr>
          <a:xfrm>
            <a:off x="6890657" y="2049663"/>
            <a:ext cx="4288971" cy="1678420"/>
          </a:xfrm>
          <a:prstGeom prst="rect">
            <a:avLst/>
          </a:prstGeom>
        </p:spPr>
      </p:pic>
      <p:pic>
        <p:nvPicPr>
          <p:cNvPr id="18" name="Picture 17">
            <a:extLst>
              <a:ext uri="{FF2B5EF4-FFF2-40B4-BE49-F238E27FC236}">
                <a16:creationId xmlns:a16="http://schemas.microsoft.com/office/drawing/2014/main" id="{3B0DA1A8-D844-07E6-9E5D-03EB44022F1D}"/>
              </a:ext>
            </a:extLst>
          </p:cNvPr>
          <p:cNvPicPr>
            <a:picLocks noChangeAspect="1"/>
          </p:cNvPicPr>
          <p:nvPr/>
        </p:nvPicPr>
        <p:blipFill rotWithShape="1">
          <a:blip r:embed="rId5"/>
          <a:srcRect l="30691" t="36779" r="31459" b="39967"/>
          <a:stretch/>
        </p:blipFill>
        <p:spPr>
          <a:xfrm>
            <a:off x="6890656" y="3750129"/>
            <a:ext cx="4288971" cy="1594757"/>
          </a:xfrm>
          <a:prstGeom prst="rect">
            <a:avLst/>
          </a:prstGeom>
        </p:spPr>
      </p:pic>
      <p:pic>
        <p:nvPicPr>
          <p:cNvPr id="19" name="Picture 18">
            <a:extLst>
              <a:ext uri="{FF2B5EF4-FFF2-40B4-BE49-F238E27FC236}">
                <a16:creationId xmlns:a16="http://schemas.microsoft.com/office/drawing/2014/main" id="{5E2F6892-B584-0CC5-42BF-419BB00C576E}"/>
              </a:ext>
            </a:extLst>
          </p:cNvPr>
          <p:cNvPicPr>
            <a:picLocks noChangeAspect="1"/>
          </p:cNvPicPr>
          <p:nvPr/>
        </p:nvPicPr>
        <p:blipFill rotWithShape="1">
          <a:blip r:embed="rId5"/>
          <a:srcRect l="30403" t="64937" r="31747" b="11809"/>
          <a:stretch/>
        </p:blipFill>
        <p:spPr>
          <a:xfrm>
            <a:off x="8957449" y="5415406"/>
            <a:ext cx="4288971" cy="1594757"/>
          </a:xfrm>
          <a:prstGeom prst="rect">
            <a:avLst/>
          </a:prstGeom>
        </p:spPr>
      </p:pic>
    </p:spTree>
    <p:extLst>
      <p:ext uri="{BB962C8B-B14F-4D97-AF65-F5344CB8AC3E}">
        <p14:creationId xmlns:p14="http://schemas.microsoft.com/office/powerpoint/2010/main" val="144620525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590</Words>
  <Application>Microsoft Office PowerPoint</Application>
  <PresentationFormat>Widescreen</PresentationFormat>
  <Paragraphs>42</Paragraphs>
  <Slides>9</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Calibri</vt:lpstr>
      <vt:lpstr>Calibri Light</vt:lpstr>
      <vt:lpstr>Wingdings</vt:lpstr>
      <vt:lpstr>Office Theme</vt:lpstr>
      <vt:lpstr>Acrobat Document</vt:lpstr>
      <vt:lpstr>WHAT IS NEUROSCIENCE?</vt:lpstr>
      <vt:lpstr>WHAT IS THE MAJOR IN NEUROSCIENCE LIKE?</vt:lpstr>
      <vt:lpstr>WHAT CAN I DO  WITH A NEUROSCIENCE MAJOR?</vt:lpstr>
      <vt:lpstr>WHERE DO I BEGIN MY STUDY?</vt:lpstr>
      <vt:lpstr>WHAT’S NEXT AFTER PSYC 6? </vt:lpstr>
      <vt:lpstr>PowerPoint Presentation</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Neuroscience?</dc:title>
  <dc:creator>MvdM</dc:creator>
  <cp:lastModifiedBy>Lisa D. Aubrey</cp:lastModifiedBy>
  <cp:revision>33</cp:revision>
  <cp:lastPrinted>2021-08-11T00:34:12Z</cp:lastPrinted>
  <dcterms:created xsi:type="dcterms:W3CDTF">2020-08-07T19:08:57Z</dcterms:created>
  <dcterms:modified xsi:type="dcterms:W3CDTF">2023-09-06T19:52:07Z</dcterms:modified>
</cp:coreProperties>
</file>