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7" r:id="rId2"/>
    <p:sldId id="258" r:id="rId3"/>
    <p:sldId id="265" r:id="rId4"/>
    <p:sldId id="259" r:id="rId5"/>
    <p:sldId id="266"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77700" autoAdjust="0"/>
  </p:normalViewPr>
  <p:slideViewPr>
    <p:cSldViewPr snapToGrid="0" snapToObjects="1">
      <p:cViewPr varScale="1">
        <p:scale>
          <a:sx n="59" d="100"/>
          <a:sy n="59" d="100"/>
        </p:scale>
        <p:origin x="1332" y="66"/>
      </p:cViewPr>
      <p:guideLst/>
    </p:cSldViewPr>
  </p:slideViewPr>
  <p:notesTextViewPr>
    <p:cViewPr>
      <p:scale>
        <a:sx n="3" d="2"/>
        <a:sy n="3" d="2"/>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3AF572-F29A-4E14-BF4B-1BA54FB4EECA}" type="datetimeFigureOut">
              <a:rPr lang="en-US" smtClean="0"/>
              <a:t>8/5/2021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AD2EDC-AC68-442D-88FC-B2070D2E1C0D}" type="slidenum">
              <a:rPr lang="en-US" smtClean="0"/>
              <a:t>‹#›</a:t>
            </a:fld>
            <a:endParaRPr lang="en-US"/>
          </a:p>
        </p:txBody>
      </p:sp>
    </p:spTree>
    <p:extLst>
      <p:ext uri="{BB962C8B-B14F-4D97-AF65-F5344CB8AC3E}">
        <p14:creationId xmlns:p14="http://schemas.microsoft.com/office/powerpoint/2010/main" val="2892390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short: neuroscientists want to understand how the brain works. We all have one, and in some ways are quite familiar with it… and yet, it is one of the most complex objects in the known universe.</a:t>
            </a:r>
          </a:p>
          <a:p>
            <a:endParaRPr lang="en-US" dirty="0"/>
          </a:p>
          <a:p>
            <a:r>
              <a:rPr lang="en-US" dirty="0"/>
              <a:t>There is a lot we would like to understand about it. What does it mean to understand the brain? Fix it when broken or enhance its function/make it more resilient; predict how it will respond; satisfy our own curiosity of how our own behavior and experience and those of others can arise out of electrical activity patterns in a network of cells.</a:t>
            </a:r>
          </a:p>
        </p:txBody>
      </p:sp>
      <p:sp>
        <p:nvSpPr>
          <p:cNvPr id="4" name="Slide Number Placeholder 3"/>
          <p:cNvSpPr>
            <a:spLocks noGrp="1"/>
          </p:cNvSpPr>
          <p:nvPr>
            <p:ph type="sldNum" sz="quarter" idx="5"/>
          </p:nvPr>
        </p:nvSpPr>
        <p:spPr/>
        <p:txBody>
          <a:bodyPr/>
          <a:lstStyle/>
          <a:p>
            <a:fld id="{13AD2EDC-AC68-442D-88FC-B2070D2E1C0D}" type="slidenum">
              <a:rPr lang="en-US" smtClean="0"/>
              <a:t>1</a:t>
            </a:fld>
            <a:endParaRPr lang="en-US"/>
          </a:p>
        </p:txBody>
      </p:sp>
    </p:spTree>
    <p:extLst>
      <p:ext uri="{BB962C8B-B14F-4D97-AF65-F5344CB8AC3E}">
        <p14:creationId xmlns:p14="http://schemas.microsoft.com/office/powerpoint/2010/main" val="131132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different ways of studying the brain. One is to think about different scales, starting with small things (molecules, cells) to larger things (systems, interacting cells) and then whole organisms.</a:t>
            </a:r>
          </a:p>
        </p:txBody>
      </p:sp>
      <p:sp>
        <p:nvSpPr>
          <p:cNvPr id="4" name="Slide Number Placeholder 3"/>
          <p:cNvSpPr>
            <a:spLocks noGrp="1"/>
          </p:cNvSpPr>
          <p:nvPr>
            <p:ph type="sldNum" sz="quarter" idx="5"/>
          </p:nvPr>
        </p:nvSpPr>
        <p:spPr/>
        <p:txBody>
          <a:bodyPr/>
          <a:lstStyle/>
          <a:p>
            <a:fld id="{13AD2EDC-AC68-442D-88FC-B2070D2E1C0D}" type="slidenum">
              <a:rPr lang="en-US" smtClean="0"/>
              <a:t>2</a:t>
            </a:fld>
            <a:endParaRPr lang="en-US"/>
          </a:p>
        </p:txBody>
      </p:sp>
    </p:spTree>
    <p:extLst>
      <p:ext uri="{BB962C8B-B14F-4D97-AF65-F5344CB8AC3E}">
        <p14:creationId xmlns:p14="http://schemas.microsoft.com/office/powerpoint/2010/main" val="3385341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rigorous but also interdisciplinary – neuroscientists are adept at using concepts, tools from many different areas, they are versatile and adaptable.</a:t>
            </a:r>
          </a:p>
        </p:txBody>
      </p:sp>
      <p:sp>
        <p:nvSpPr>
          <p:cNvPr id="4" name="Slide Number Placeholder 3"/>
          <p:cNvSpPr>
            <a:spLocks noGrp="1"/>
          </p:cNvSpPr>
          <p:nvPr>
            <p:ph type="sldNum" sz="quarter" idx="5"/>
          </p:nvPr>
        </p:nvSpPr>
        <p:spPr/>
        <p:txBody>
          <a:bodyPr/>
          <a:lstStyle/>
          <a:p>
            <a:fld id="{13AD2EDC-AC68-442D-88FC-B2070D2E1C0D}" type="slidenum">
              <a:rPr lang="en-US" smtClean="0"/>
              <a:t>3</a:t>
            </a:fld>
            <a:endParaRPr lang="en-US"/>
          </a:p>
        </p:txBody>
      </p:sp>
    </p:spTree>
    <p:extLst>
      <p:ext uri="{BB962C8B-B14F-4D97-AF65-F5344CB8AC3E}">
        <p14:creationId xmlns:p14="http://schemas.microsoft.com/office/powerpoint/2010/main" val="109294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please join us for the synchronous Open House (Q&amp;A) if you are interested in </a:t>
            </a:r>
            <a:r>
              <a:rPr lang="en-US" dirty="0" err="1"/>
              <a:t>Psyc</a:t>
            </a:r>
            <a:r>
              <a:rPr lang="en-US" dirty="0"/>
              <a:t> &amp; Neuro.</a:t>
            </a:r>
          </a:p>
        </p:txBody>
      </p:sp>
      <p:sp>
        <p:nvSpPr>
          <p:cNvPr id="4" name="Slide Number Placeholder 3"/>
          <p:cNvSpPr>
            <a:spLocks noGrp="1"/>
          </p:cNvSpPr>
          <p:nvPr>
            <p:ph type="sldNum" sz="quarter" idx="5"/>
          </p:nvPr>
        </p:nvSpPr>
        <p:spPr/>
        <p:txBody>
          <a:bodyPr/>
          <a:lstStyle/>
          <a:p>
            <a:fld id="{13AD2EDC-AC68-442D-88FC-B2070D2E1C0D}" type="slidenum">
              <a:rPr lang="en-US" smtClean="0"/>
              <a:t>6</a:t>
            </a:fld>
            <a:endParaRPr lang="en-US"/>
          </a:p>
        </p:txBody>
      </p:sp>
    </p:spTree>
    <p:extLst>
      <p:ext uri="{BB962C8B-B14F-4D97-AF65-F5344CB8AC3E}">
        <p14:creationId xmlns:p14="http://schemas.microsoft.com/office/powerpoint/2010/main" val="2800744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1866D-0D27-C74A-AF79-BAE16BE19D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141EC2-5FC7-EA49-A612-60F5C7616A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574962-DC42-3F45-AFD9-F35635092A5C}"/>
              </a:ext>
            </a:extLst>
          </p:cNvPr>
          <p:cNvSpPr>
            <a:spLocks noGrp="1"/>
          </p:cNvSpPr>
          <p:nvPr>
            <p:ph type="dt" sz="half" idx="10"/>
          </p:nvPr>
        </p:nvSpPr>
        <p:spPr/>
        <p:txBody>
          <a:bodyPr/>
          <a:lstStyle/>
          <a:p>
            <a:fld id="{BA569157-3A99-7F46-A21C-E20EE806D2DE}" type="datetimeFigureOut">
              <a:rPr lang="en-US" smtClean="0"/>
              <a:t>8/5/2021</a:t>
            </a:fld>
            <a:endParaRPr lang="en-US"/>
          </a:p>
        </p:txBody>
      </p:sp>
      <p:sp>
        <p:nvSpPr>
          <p:cNvPr id="5" name="Footer Placeholder 4">
            <a:extLst>
              <a:ext uri="{FF2B5EF4-FFF2-40B4-BE49-F238E27FC236}">
                <a16:creationId xmlns:a16="http://schemas.microsoft.com/office/drawing/2014/main" id="{097976C0-7BC6-7E48-9DC9-6558BBDBF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254BEC-9FC9-544F-9B74-E23D4CFBB35B}"/>
              </a:ext>
            </a:extLst>
          </p:cNvPr>
          <p:cNvSpPr>
            <a:spLocks noGrp="1"/>
          </p:cNvSpPr>
          <p:nvPr>
            <p:ph type="sldNum" sz="quarter" idx="12"/>
          </p:nvPr>
        </p:nvSpPr>
        <p:spPr/>
        <p:txBody>
          <a:bodyPr/>
          <a:lstStyle/>
          <a:p>
            <a:fld id="{3454E84B-1B3A-0746-8275-C68FC31D323A}" type="slidenum">
              <a:rPr lang="en-US" smtClean="0"/>
              <a:t>‹#›</a:t>
            </a:fld>
            <a:endParaRPr lang="en-US"/>
          </a:p>
        </p:txBody>
      </p:sp>
    </p:spTree>
    <p:extLst>
      <p:ext uri="{BB962C8B-B14F-4D97-AF65-F5344CB8AC3E}">
        <p14:creationId xmlns:p14="http://schemas.microsoft.com/office/powerpoint/2010/main" val="3989216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6ED08-1EE9-7441-AD7E-E3D2ECC04C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85BCE38-FD04-464B-9391-8E47E2C6B9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91964A-A082-8E4F-B5DE-CA85B48FD9C7}"/>
              </a:ext>
            </a:extLst>
          </p:cNvPr>
          <p:cNvSpPr>
            <a:spLocks noGrp="1"/>
          </p:cNvSpPr>
          <p:nvPr>
            <p:ph type="dt" sz="half" idx="10"/>
          </p:nvPr>
        </p:nvSpPr>
        <p:spPr/>
        <p:txBody>
          <a:bodyPr/>
          <a:lstStyle/>
          <a:p>
            <a:fld id="{BA569157-3A99-7F46-A21C-E20EE806D2DE}" type="datetimeFigureOut">
              <a:rPr lang="en-US" smtClean="0"/>
              <a:t>8/5/2021</a:t>
            </a:fld>
            <a:endParaRPr lang="en-US"/>
          </a:p>
        </p:txBody>
      </p:sp>
      <p:sp>
        <p:nvSpPr>
          <p:cNvPr id="5" name="Footer Placeholder 4">
            <a:extLst>
              <a:ext uri="{FF2B5EF4-FFF2-40B4-BE49-F238E27FC236}">
                <a16:creationId xmlns:a16="http://schemas.microsoft.com/office/drawing/2014/main" id="{83E8C3F0-3DE5-9B4B-85BA-85A192EAD8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E904DA-710E-8D4F-A9FA-2C9ECCA39B85}"/>
              </a:ext>
            </a:extLst>
          </p:cNvPr>
          <p:cNvSpPr>
            <a:spLocks noGrp="1"/>
          </p:cNvSpPr>
          <p:nvPr>
            <p:ph type="sldNum" sz="quarter" idx="12"/>
          </p:nvPr>
        </p:nvSpPr>
        <p:spPr/>
        <p:txBody>
          <a:bodyPr/>
          <a:lstStyle/>
          <a:p>
            <a:fld id="{3454E84B-1B3A-0746-8275-C68FC31D323A}" type="slidenum">
              <a:rPr lang="en-US" smtClean="0"/>
              <a:t>‹#›</a:t>
            </a:fld>
            <a:endParaRPr lang="en-US"/>
          </a:p>
        </p:txBody>
      </p:sp>
    </p:spTree>
    <p:extLst>
      <p:ext uri="{BB962C8B-B14F-4D97-AF65-F5344CB8AC3E}">
        <p14:creationId xmlns:p14="http://schemas.microsoft.com/office/powerpoint/2010/main" val="3854062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160F1D-D631-5843-BF80-DABDCC03E9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454AAD-5F53-5342-BC51-8871740FC1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1C6AF1-001F-DC49-AAC1-36020BB4926D}"/>
              </a:ext>
            </a:extLst>
          </p:cNvPr>
          <p:cNvSpPr>
            <a:spLocks noGrp="1"/>
          </p:cNvSpPr>
          <p:nvPr>
            <p:ph type="dt" sz="half" idx="10"/>
          </p:nvPr>
        </p:nvSpPr>
        <p:spPr/>
        <p:txBody>
          <a:bodyPr/>
          <a:lstStyle/>
          <a:p>
            <a:fld id="{BA569157-3A99-7F46-A21C-E20EE806D2DE}" type="datetimeFigureOut">
              <a:rPr lang="en-US" smtClean="0"/>
              <a:t>8/5/2021</a:t>
            </a:fld>
            <a:endParaRPr lang="en-US"/>
          </a:p>
        </p:txBody>
      </p:sp>
      <p:sp>
        <p:nvSpPr>
          <p:cNvPr id="5" name="Footer Placeholder 4">
            <a:extLst>
              <a:ext uri="{FF2B5EF4-FFF2-40B4-BE49-F238E27FC236}">
                <a16:creationId xmlns:a16="http://schemas.microsoft.com/office/drawing/2014/main" id="{2724A08A-60D4-1D4B-91D2-72CCE33F0C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C7DBDA-02DA-2849-8204-FC6B299D0968}"/>
              </a:ext>
            </a:extLst>
          </p:cNvPr>
          <p:cNvSpPr>
            <a:spLocks noGrp="1"/>
          </p:cNvSpPr>
          <p:nvPr>
            <p:ph type="sldNum" sz="quarter" idx="12"/>
          </p:nvPr>
        </p:nvSpPr>
        <p:spPr/>
        <p:txBody>
          <a:bodyPr/>
          <a:lstStyle/>
          <a:p>
            <a:fld id="{3454E84B-1B3A-0746-8275-C68FC31D323A}" type="slidenum">
              <a:rPr lang="en-US" smtClean="0"/>
              <a:t>‹#›</a:t>
            </a:fld>
            <a:endParaRPr lang="en-US"/>
          </a:p>
        </p:txBody>
      </p:sp>
    </p:spTree>
    <p:extLst>
      <p:ext uri="{BB962C8B-B14F-4D97-AF65-F5344CB8AC3E}">
        <p14:creationId xmlns:p14="http://schemas.microsoft.com/office/powerpoint/2010/main" val="2296490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C1FDC-46B3-964B-9D45-8BD472A07E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F0F507-82C6-C84D-86C9-06A3BC2092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1A34BD-AECE-7640-9D1A-0E78C1B2CE28}"/>
              </a:ext>
            </a:extLst>
          </p:cNvPr>
          <p:cNvSpPr>
            <a:spLocks noGrp="1"/>
          </p:cNvSpPr>
          <p:nvPr>
            <p:ph type="dt" sz="half" idx="10"/>
          </p:nvPr>
        </p:nvSpPr>
        <p:spPr/>
        <p:txBody>
          <a:bodyPr/>
          <a:lstStyle/>
          <a:p>
            <a:fld id="{BA569157-3A99-7F46-A21C-E20EE806D2DE}" type="datetimeFigureOut">
              <a:rPr lang="en-US" smtClean="0"/>
              <a:t>8/5/2021</a:t>
            </a:fld>
            <a:endParaRPr lang="en-US"/>
          </a:p>
        </p:txBody>
      </p:sp>
      <p:sp>
        <p:nvSpPr>
          <p:cNvPr id="5" name="Footer Placeholder 4">
            <a:extLst>
              <a:ext uri="{FF2B5EF4-FFF2-40B4-BE49-F238E27FC236}">
                <a16:creationId xmlns:a16="http://schemas.microsoft.com/office/drawing/2014/main" id="{21C66C01-1673-9B42-99EE-4FEA5F0EB7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1BC02F-49AD-9144-8BE7-11CB438AFC4C}"/>
              </a:ext>
            </a:extLst>
          </p:cNvPr>
          <p:cNvSpPr>
            <a:spLocks noGrp="1"/>
          </p:cNvSpPr>
          <p:nvPr>
            <p:ph type="sldNum" sz="quarter" idx="12"/>
          </p:nvPr>
        </p:nvSpPr>
        <p:spPr/>
        <p:txBody>
          <a:bodyPr/>
          <a:lstStyle/>
          <a:p>
            <a:fld id="{3454E84B-1B3A-0746-8275-C68FC31D323A}" type="slidenum">
              <a:rPr lang="en-US" smtClean="0"/>
              <a:t>‹#›</a:t>
            </a:fld>
            <a:endParaRPr lang="en-US"/>
          </a:p>
        </p:txBody>
      </p:sp>
    </p:spTree>
    <p:extLst>
      <p:ext uri="{BB962C8B-B14F-4D97-AF65-F5344CB8AC3E}">
        <p14:creationId xmlns:p14="http://schemas.microsoft.com/office/powerpoint/2010/main" val="2225143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828EE-E23C-9F48-B409-8EFB4BADEF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B8C5E3-DECF-974E-AB76-D4E3BE777B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E8CFFD-57D4-C242-95FB-1FBCBED75174}"/>
              </a:ext>
            </a:extLst>
          </p:cNvPr>
          <p:cNvSpPr>
            <a:spLocks noGrp="1"/>
          </p:cNvSpPr>
          <p:nvPr>
            <p:ph type="dt" sz="half" idx="10"/>
          </p:nvPr>
        </p:nvSpPr>
        <p:spPr/>
        <p:txBody>
          <a:bodyPr/>
          <a:lstStyle/>
          <a:p>
            <a:fld id="{BA569157-3A99-7F46-A21C-E20EE806D2DE}" type="datetimeFigureOut">
              <a:rPr lang="en-US" smtClean="0"/>
              <a:t>8/5/2021</a:t>
            </a:fld>
            <a:endParaRPr lang="en-US"/>
          </a:p>
        </p:txBody>
      </p:sp>
      <p:sp>
        <p:nvSpPr>
          <p:cNvPr id="5" name="Footer Placeholder 4">
            <a:extLst>
              <a:ext uri="{FF2B5EF4-FFF2-40B4-BE49-F238E27FC236}">
                <a16:creationId xmlns:a16="http://schemas.microsoft.com/office/drawing/2014/main" id="{CE4CC06C-E97C-BF4E-9100-5C399B7561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8A7086-0DD4-BE44-B720-81743A54DDE3}"/>
              </a:ext>
            </a:extLst>
          </p:cNvPr>
          <p:cNvSpPr>
            <a:spLocks noGrp="1"/>
          </p:cNvSpPr>
          <p:nvPr>
            <p:ph type="sldNum" sz="quarter" idx="12"/>
          </p:nvPr>
        </p:nvSpPr>
        <p:spPr/>
        <p:txBody>
          <a:bodyPr/>
          <a:lstStyle/>
          <a:p>
            <a:fld id="{3454E84B-1B3A-0746-8275-C68FC31D323A}" type="slidenum">
              <a:rPr lang="en-US" smtClean="0"/>
              <a:t>‹#›</a:t>
            </a:fld>
            <a:endParaRPr lang="en-US"/>
          </a:p>
        </p:txBody>
      </p:sp>
    </p:spTree>
    <p:extLst>
      <p:ext uri="{BB962C8B-B14F-4D97-AF65-F5344CB8AC3E}">
        <p14:creationId xmlns:p14="http://schemas.microsoft.com/office/powerpoint/2010/main" val="1709072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876DF-5A8B-3B46-9E13-F7CF6CE1D2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5C7B82-C477-244C-AFC8-9E6383BA06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2C2F5C-C61A-1342-8A9D-5F049B3827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1AA348-79BA-124C-A170-FC53CB371FF9}"/>
              </a:ext>
            </a:extLst>
          </p:cNvPr>
          <p:cNvSpPr>
            <a:spLocks noGrp="1"/>
          </p:cNvSpPr>
          <p:nvPr>
            <p:ph type="dt" sz="half" idx="10"/>
          </p:nvPr>
        </p:nvSpPr>
        <p:spPr/>
        <p:txBody>
          <a:bodyPr/>
          <a:lstStyle/>
          <a:p>
            <a:fld id="{BA569157-3A99-7F46-A21C-E20EE806D2DE}" type="datetimeFigureOut">
              <a:rPr lang="en-US" smtClean="0"/>
              <a:t>8/5/2021</a:t>
            </a:fld>
            <a:endParaRPr lang="en-US"/>
          </a:p>
        </p:txBody>
      </p:sp>
      <p:sp>
        <p:nvSpPr>
          <p:cNvPr id="6" name="Footer Placeholder 5">
            <a:extLst>
              <a:ext uri="{FF2B5EF4-FFF2-40B4-BE49-F238E27FC236}">
                <a16:creationId xmlns:a16="http://schemas.microsoft.com/office/drawing/2014/main" id="{E77233F8-9FFB-5F4D-8797-C98011F954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90A8BD-1C5B-9E4E-8C62-AF9BDECEC1D2}"/>
              </a:ext>
            </a:extLst>
          </p:cNvPr>
          <p:cNvSpPr>
            <a:spLocks noGrp="1"/>
          </p:cNvSpPr>
          <p:nvPr>
            <p:ph type="sldNum" sz="quarter" idx="12"/>
          </p:nvPr>
        </p:nvSpPr>
        <p:spPr/>
        <p:txBody>
          <a:bodyPr/>
          <a:lstStyle/>
          <a:p>
            <a:fld id="{3454E84B-1B3A-0746-8275-C68FC31D323A}" type="slidenum">
              <a:rPr lang="en-US" smtClean="0"/>
              <a:t>‹#›</a:t>
            </a:fld>
            <a:endParaRPr lang="en-US"/>
          </a:p>
        </p:txBody>
      </p:sp>
    </p:spTree>
    <p:extLst>
      <p:ext uri="{BB962C8B-B14F-4D97-AF65-F5344CB8AC3E}">
        <p14:creationId xmlns:p14="http://schemas.microsoft.com/office/powerpoint/2010/main" val="3712228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C6534-15D3-874D-8080-5E775B744F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84FF5A-55DE-EC4C-9FE5-2359E7AC5B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FD698E-C263-9248-ABD1-3CDBF20448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0E7F6A-9D39-5A4C-8E0F-4B45FCC382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C304D5-6881-1E4F-9162-4D78DA6898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DB2FF3-4789-2846-BF7C-7E478D11AB74}"/>
              </a:ext>
            </a:extLst>
          </p:cNvPr>
          <p:cNvSpPr>
            <a:spLocks noGrp="1"/>
          </p:cNvSpPr>
          <p:nvPr>
            <p:ph type="dt" sz="half" idx="10"/>
          </p:nvPr>
        </p:nvSpPr>
        <p:spPr/>
        <p:txBody>
          <a:bodyPr/>
          <a:lstStyle/>
          <a:p>
            <a:fld id="{BA569157-3A99-7F46-A21C-E20EE806D2DE}" type="datetimeFigureOut">
              <a:rPr lang="en-US" smtClean="0"/>
              <a:t>8/5/2021</a:t>
            </a:fld>
            <a:endParaRPr lang="en-US"/>
          </a:p>
        </p:txBody>
      </p:sp>
      <p:sp>
        <p:nvSpPr>
          <p:cNvPr id="8" name="Footer Placeholder 7">
            <a:extLst>
              <a:ext uri="{FF2B5EF4-FFF2-40B4-BE49-F238E27FC236}">
                <a16:creationId xmlns:a16="http://schemas.microsoft.com/office/drawing/2014/main" id="{2B07EE82-D9EF-EA40-AE03-CCE5812541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031270-47E6-404D-A998-195125748C2C}"/>
              </a:ext>
            </a:extLst>
          </p:cNvPr>
          <p:cNvSpPr>
            <a:spLocks noGrp="1"/>
          </p:cNvSpPr>
          <p:nvPr>
            <p:ph type="sldNum" sz="quarter" idx="12"/>
          </p:nvPr>
        </p:nvSpPr>
        <p:spPr/>
        <p:txBody>
          <a:bodyPr/>
          <a:lstStyle/>
          <a:p>
            <a:fld id="{3454E84B-1B3A-0746-8275-C68FC31D323A}" type="slidenum">
              <a:rPr lang="en-US" smtClean="0"/>
              <a:t>‹#›</a:t>
            </a:fld>
            <a:endParaRPr lang="en-US"/>
          </a:p>
        </p:txBody>
      </p:sp>
    </p:spTree>
    <p:extLst>
      <p:ext uri="{BB962C8B-B14F-4D97-AF65-F5344CB8AC3E}">
        <p14:creationId xmlns:p14="http://schemas.microsoft.com/office/powerpoint/2010/main" val="3169468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9A34-D027-834B-8F93-5CCA2D7BBD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79C3B1-DBFE-8E47-AEB0-9B0576E4C9A1}"/>
              </a:ext>
            </a:extLst>
          </p:cNvPr>
          <p:cNvSpPr>
            <a:spLocks noGrp="1"/>
          </p:cNvSpPr>
          <p:nvPr>
            <p:ph type="dt" sz="half" idx="10"/>
          </p:nvPr>
        </p:nvSpPr>
        <p:spPr/>
        <p:txBody>
          <a:bodyPr/>
          <a:lstStyle/>
          <a:p>
            <a:fld id="{BA569157-3A99-7F46-A21C-E20EE806D2DE}" type="datetimeFigureOut">
              <a:rPr lang="en-US" smtClean="0"/>
              <a:t>8/5/2021</a:t>
            </a:fld>
            <a:endParaRPr lang="en-US"/>
          </a:p>
        </p:txBody>
      </p:sp>
      <p:sp>
        <p:nvSpPr>
          <p:cNvPr id="4" name="Footer Placeholder 3">
            <a:extLst>
              <a:ext uri="{FF2B5EF4-FFF2-40B4-BE49-F238E27FC236}">
                <a16:creationId xmlns:a16="http://schemas.microsoft.com/office/drawing/2014/main" id="{9A8FC50E-339B-1846-8B4B-9F86CCA1A6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61E5C5-3BAE-A943-9317-E24DCC76B9E8}"/>
              </a:ext>
            </a:extLst>
          </p:cNvPr>
          <p:cNvSpPr>
            <a:spLocks noGrp="1"/>
          </p:cNvSpPr>
          <p:nvPr>
            <p:ph type="sldNum" sz="quarter" idx="12"/>
          </p:nvPr>
        </p:nvSpPr>
        <p:spPr/>
        <p:txBody>
          <a:bodyPr/>
          <a:lstStyle/>
          <a:p>
            <a:fld id="{3454E84B-1B3A-0746-8275-C68FC31D323A}" type="slidenum">
              <a:rPr lang="en-US" smtClean="0"/>
              <a:t>‹#›</a:t>
            </a:fld>
            <a:endParaRPr lang="en-US"/>
          </a:p>
        </p:txBody>
      </p:sp>
    </p:spTree>
    <p:extLst>
      <p:ext uri="{BB962C8B-B14F-4D97-AF65-F5344CB8AC3E}">
        <p14:creationId xmlns:p14="http://schemas.microsoft.com/office/powerpoint/2010/main" val="748262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C35430-9FC5-F940-AF30-3D4FC0D8BA9B}"/>
              </a:ext>
            </a:extLst>
          </p:cNvPr>
          <p:cNvSpPr>
            <a:spLocks noGrp="1"/>
          </p:cNvSpPr>
          <p:nvPr>
            <p:ph type="dt" sz="half" idx="10"/>
          </p:nvPr>
        </p:nvSpPr>
        <p:spPr/>
        <p:txBody>
          <a:bodyPr/>
          <a:lstStyle/>
          <a:p>
            <a:fld id="{BA569157-3A99-7F46-A21C-E20EE806D2DE}" type="datetimeFigureOut">
              <a:rPr lang="en-US" smtClean="0"/>
              <a:t>8/5/2021</a:t>
            </a:fld>
            <a:endParaRPr lang="en-US"/>
          </a:p>
        </p:txBody>
      </p:sp>
      <p:sp>
        <p:nvSpPr>
          <p:cNvPr id="3" name="Footer Placeholder 2">
            <a:extLst>
              <a:ext uri="{FF2B5EF4-FFF2-40B4-BE49-F238E27FC236}">
                <a16:creationId xmlns:a16="http://schemas.microsoft.com/office/drawing/2014/main" id="{59200438-BBC0-6140-8495-910768FCCE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158B5F-F9D2-0144-8677-6434A78BD676}"/>
              </a:ext>
            </a:extLst>
          </p:cNvPr>
          <p:cNvSpPr>
            <a:spLocks noGrp="1"/>
          </p:cNvSpPr>
          <p:nvPr>
            <p:ph type="sldNum" sz="quarter" idx="12"/>
          </p:nvPr>
        </p:nvSpPr>
        <p:spPr/>
        <p:txBody>
          <a:bodyPr/>
          <a:lstStyle/>
          <a:p>
            <a:fld id="{3454E84B-1B3A-0746-8275-C68FC31D323A}" type="slidenum">
              <a:rPr lang="en-US" smtClean="0"/>
              <a:t>‹#›</a:t>
            </a:fld>
            <a:endParaRPr lang="en-US"/>
          </a:p>
        </p:txBody>
      </p:sp>
    </p:spTree>
    <p:extLst>
      <p:ext uri="{BB962C8B-B14F-4D97-AF65-F5344CB8AC3E}">
        <p14:creationId xmlns:p14="http://schemas.microsoft.com/office/powerpoint/2010/main" val="2217931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C83C4-F0D9-5C4D-83A4-2A836AE225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D076E57-B5CA-9346-9304-EEF2F9A245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3FE2A-0C06-4C43-BD78-112296CA50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5E0425-5C8B-C447-8464-B95554A09F08}"/>
              </a:ext>
            </a:extLst>
          </p:cNvPr>
          <p:cNvSpPr>
            <a:spLocks noGrp="1"/>
          </p:cNvSpPr>
          <p:nvPr>
            <p:ph type="dt" sz="half" idx="10"/>
          </p:nvPr>
        </p:nvSpPr>
        <p:spPr/>
        <p:txBody>
          <a:bodyPr/>
          <a:lstStyle/>
          <a:p>
            <a:fld id="{BA569157-3A99-7F46-A21C-E20EE806D2DE}" type="datetimeFigureOut">
              <a:rPr lang="en-US" smtClean="0"/>
              <a:t>8/5/2021</a:t>
            </a:fld>
            <a:endParaRPr lang="en-US"/>
          </a:p>
        </p:txBody>
      </p:sp>
      <p:sp>
        <p:nvSpPr>
          <p:cNvPr id="6" name="Footer Placeholder 5">
            <a:extLst>
              <a:ext uri="{FF2B5EF4-FFF2-40B4-BE49-F238E27FC236}">
                <a16:creationId xmlns:a16="http://schemas.microsoft.com/office/drawing/2014/main" id="{A8C3DDA4-F15F-D74A-8D56-8985200AA8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98D4F4-D7B2-994D-BC9B-1335C939BF1A}"/>
              </a:ext>
            </a:extLst>
          </p:cNvPr>
          <p:cNvSpPr>
            <a:spLocks noGrp="1"/>
          </p:cNvSpPr>
          <p:nvPr>
            <p:ph type="sldNum" sz="quarter" idx="12"/>
          </p:nvPr>
        </p:nvSpPr>
        <p:spPr/>
        <p:txBody>
          <a:bodyPr/>
          <a:lstStyle/>
          <a:p>
            <a:fld id="{3454E84B-1B3A-0746-8275-C68FC31D323A}" type="slidenum">
              <a:rPr lang="en-US" smtClean="0"/>
              <a:t>‹#›</a:t>
            </a:fld>
            <a:endParaRPr lang="en-US"/>
          </a:p>
        </p:txBody>
      </p:sp>
    </p:spTree>
    <p:extLst>
      <p:ext uri="{BB962C8B-B14F-4D97-AF65-F5344CB8AC3E}">
        <p14:creationId xmlns:p14="http://schemas.microsoft.com/office/powerpoint/2010/main" val="10411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9D426-590C-1442-8CE9-6542307940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1DD700-FD01-8746-A533-4C01EBDEC8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E4D1D3-E2A0-164F-BACF-CFCA152791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339E9E-AACC-9C49-ADC7-0F2D43B74D6E}"/>
              </a:ext>
            </a:extLst>
          </p:cNvPr>
          <p:cNvSpPr>
            <a:spLocks noGrp="1"/>
          </p:cNvSpPr>
          <p:nvPr>
            <p:ph type="dt" sz="half" idx="10"/>
          </p:nvPr>
        </p:nvSpPr>
        <p:spPr/>
        <p:txBody>
          <a:bodyPr/>
          <a:lstStyle/>
          <a:p>
            <a:fld id="{BA569157-3A99-7F46-A21C-E20EE806D2DE}" type="datetimeFigureOut">
              <a:rPr lang="en-US" smtClean="0"/>
              <a:t>8/5/2021</a:t>
            </a:fld>
            <a:endParaRPr lang="en-US"/>
          </a:p>
        </p:txBody>
      </p:sp>
      <p:sp>
        <p:nvSpPr>
          <p:cNvPr id="6" name="Footer Placeholder 5">
            <a:extLst>
              <a:ext uri="{FF2B5EF4-FFF2-40B4-BE49-F238E27FC236}">
                <a16:creationId xmlns:a16="http://schemas.microsoft.com/office/drawing/2014/main" id="{805D6872-6124-C843-B4FB-A6C3E5C04D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1BBFCD-6E38-F94E-84B2-AAC191F54045}"/>
              </a:ext>
            </a:extLst>
          </p:cNvPr>
          <p:cNvSpPr>
            <a:spLocks noGrp="1"/>
          </p:cNvSpPr>
          <p:nvPr>
            <p:ph type="sldNum" sz="quarter" idx="12"/>
          </p:nvPr>
        </p:nvSpPr>
        <p:spPr/>
        <p:txBody>
          <a:bodyPr/>
          <a:lstStyle/>
          <a:p>
            <a:fld id="{3454E84B-1B3A-0746-8275-C68FC31D323A}" type="slidenum">
              <a:rPr lang="en-US" smtClean="0"/>
              <a:t>‹#›</a:t>
            </a:fld>
            <a:endParaRPr lang="en-US"/>
          </a:p>
        </p:txBody>
      </p:sp>
    </p:spTree>
    <p:extLst>
      <p:ext uri="{BB962C8B-B14F-4D97-AF65-F5344CB8AC3E}">
        <p14:creationId xmlns:p14="http://schemas.microsoft.com/office/powerpoint/2010/main" val="2926100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8B1154-54AC-804A-B6C2-A42FC71FE7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674BEE-804D-574A-8757-6FEA0C2F57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D53EEF-FB8C-DF43-B61B-44BC78597D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69157-3A99-7F46-A21C-E20EE806D2DE}" type="datetimeFigureOut">
              <a:rPr lang="en-US" smtClean="0"/>
              <a:t>8/5/2021</a:t>
            </a:fld>
            <a:endParaRPr lang="en-US"/>
          </a:p>
        </p:txBody>
      </p:sp>
      <p:sp>
        <p:nvSpPr>
          <p:cNvPr id="5" name="Footer Placeholder 4">
            <a:extLst>
              <a:ext uri="{FF2B5EF4-FFF2-40B4-BE49-F238E27FC236}">
                <a16:creationId xmlns:a16="http://schemas.microsoft.com/office/drawing/2014/main" id="{D2AA3A94-F583-5B45-B095-ADC9BE5156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101CE6-88B5-2146-BB94-2315C374AD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54E84B-1B3A-0746-8275-C68FC31D323A}" type="slidenum">
              <a:rPr lang="en-US" smtClean="0"/>
              <a:t>‹#›</a:t>
            </a:fld>
            <a:endParaRPr lang="en-US"/>
          </a:p>
        </p:txBody>
      </p:sp>
    </p:spTree>
    <p:extLst>
      <p:ext uri="{BB962C8B-B14F-4D97-AF65-F5344CB8AC3E}">
        <p14:creationId xmlns:p14="http://schemas.microsoft.com/office/powerpoint/2010/main" val="2126586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dartmouth.edu/prehealth/docs/all_prep_docs/prereqs_lis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F8E92-2D8E-3444-8A12-9053F8899D1D}"/>
              </a:ext>
            </a:extLst>
          </p:cNvPr>
          <p:cNvSpPr>
            <a:spLocks noGrp="1"/>
          </p:cNvSpPr>
          <p:nvPr>
            <p:ph type="title"/>
          </p:nvPr>
        </p:nvSpPr>
        <p:spPr/>
        <p:txBody>
          <a:bodyPr>
            <a:normAutofit/>
          </a:bodyPr>
          <a:lstStyle/>
          <a:p>
            <a:pPr algn="ctr"/>
            <a:r>
              <a:rPr lang="en-US" sz="4800" dirty="0"/>
              <a:t>WHAT IS NEUROSCIENCE?</a:t>
            </a:r>
          </a:p>
        </p:txBody>
      </p:sp>
      <p:sp>
        <p:nvSpPr>
          <p:cNvPr id="3" name="Content Placeholder 2">
            <a:extLst>
              <a:ext uri="{FF2B5EF4-FFF2-40B4-BE49-F238E27FC236}">
                <a16:creationId xmlns:a16="http://schemas.microsoft.com/office/drawing/2014/main" id="{A7B0A711-BB03-0A4F-9EC7-5FD568CEAA1A}"/>
              </a:ext>
            </a:extLst>
          </p:cNvPr>
          <p:cNvSpPr>
            <a:spLocks noGrp="1"/>
          </p:cNvSpPr>
          <p:nvPr>
            <p:ph idx="1"/>
          </p:nvPr>
        </p:nvSpPr>
        <p:spPr/>
        <p:txBody>
          <a:bodyPr>
            <a:normAutofit/>
          </a:bodyPr>
          <a:lstStyle/>
          <a:p>
            <a:pPr marL="0" indent="0" algn="ctr">
              <a:buNone/>
            </a:pPr>
            <a:r>
              <a:rPr lang="en-US" sz="4000" dirty="0"/>
              <a:t>Neuroscientists are interested in what the building blocks of the brain are, and how these components interact with the environment and with each other to produce thoughts, feelings and behaviors.</a:t>
            </a:r>
          </a:p>
        </p:txBody>
      </p:sp>
    </p:spTree>
    <p:extLst>
      <p:ext uri="{BB962C8B-B14F-4D97-AF65-F5344CB8AC3E}">
        <p14:creationId xmlns:p14="http://schemas.microsoft.com/office/powerpoint/2010/main" val="473665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621BF-56EF-4D4B-BA96-192B9D71C5AF}"/>
              </a:ext>
            </a:extLst>
          </p:cNvPr>
          <p:cNvSpPr>
            <a:spLocks noGrp="1"/>
          </p:cNvSpPr>
          <p:nvPr>
            <p:ph type="title"/>
          </p:nvPr>
        </p:nvSpPr>
        <p:spPr>
          <a:xfrm>
            <a:off x="838200" y="106869"/>
            <a:ext cx="10399776" cy="1325563"/>
          </a:xfrm>
        </p:spPr>
        <p:txBody>
          <a:bodyPr>
            <a:normAutofit fontScale="90000"/>
          </a:bodyPr>
          <a:lstStyle/>
          <a:p>
            <a:pPr algn="ctr"/>
            <a:r>
              <a:rPr lang="en-US" sz="4800" dirty="0"/>
              <a:t>WHAT IS THE MAJOR IN NEUROSCIENCE LIKE?</a:t>
            </a:r>
          </a:p>
        </p:txBody>
      </p:sp>
      <p:sp>
        <p:nvSpPr>
          <p:cNvPr id="3" name="Content Placeholder 2">
            <a:extLst>
              <a:ext uri="{FF2B5EF4-FFF2-40B4-BE49-F238E27FC236}">
                <a16:creationId xmlns:a16="http://schemas.microsoft.com/office/drawing/2014/main" id="{BB59216F-CD3F-1948-B36F-114558A54A53}"/>
              </a:ext>
            </a:extLst>
          </p:cNvPr>
          <p:cNvSpPr>
            <a:spLocks noGrp="1"/>
          </p:cNvSpPr>
          <p:nvPr>
            <p:ph idx="1"/>
          </p:nvPr>
        </p:nvSpPr>
        <p:spPr>
          <a:xfrm>
            <a:off x="481584" y="1432432"/>
            <a:ext cx="10872216" cy="4666615"/>
          </a:xfrm>
        </p:spPr>
        <p:txBody>
          <a:bodyPr>
            <a:noAutofit/>
          </a:bodyPr>
          <a:lstStyle/>
          <a:p>
            <a:pPr marL="0" indent="0">
              <a:buNone/>
            </a:pPr>
            <a:r>
              <a:rPr lang="en-US" sz="3600" dirty="0"/>
              <a:t>The major in Neuroscience includes courses in </a:t>
            </a:r>
          </a:p>
          <a:p>
            <a:pPr marL="914400" lvl="2" indent="0">
              <a:buNone/>
            </a:pPr>
            <a:r>
              <a:rPr lang="en-US" sz="2800" dirty="0"/>
              <a:t>Cellular and Molecular Neuroscience (with lab)</a:t>
            </a:r>
          </a:p>
          <a:p>
            <a:pPr marL="914400" lvl="2" indent="0">
              <a:buNone/>
            </a:pPr>
            <a:r>
              <a:rPr lang="en-US" sz="2800" dirty="0"/>
              <a:t>Systems Neuroscience (with lab)</a:t>
            </a:r>
          </a:p>
          <a:p>
            <a:pPr marL="914400" lvl="2" indent="0">
              <a:buNone/>
            </a:pPr>
            <a:r>
              <a:rPr lang="en-US" sz="2800" dirty="0"/>
              <a:t>Behavioral Neuroscience</a:t>
            </a:r>
          </a:p>
          <a:p>
            <a:pPr marL="914400" lvl="2" indent="0">
              <a:buNone/>
            </a:pPr>
            <a:r>
              <a:rPr lang="en-US" sz="2800" dirty="0"/>
              <a:t>Social Neuroscience</a:t>
            </a:r>
          </a:p>
          <a:p>
            <a:pPr marL="914400" lvl="2" indent="0">
              <a:buNone/>
            </a:pPr>
            <a:r>
              <a:rPr lang="en-US" sz="2800" dirty="0"/>
              <a:t>Cognitive Neuroscience</a:t>
            </a:r>
          </a:p>
          <a:p>
            <a:pPr marL="914400" lvl="2" indent="0">
              <a:buNone/>
            </a:pPr>
            <a:r>
              <a:rPr lang="en-US" sz="2800" dirty="0"/>
              <a:t>Computational Neuroscience</a:t>
            </a:r>
          </a:p>
          <a:p>
            <a:pPr marL="914400" lvl="2" indent="0">
              <a:buNone/>
            </a:pPr>
            <a:r>
              <a:rPr lang="en-US" sz="2800" dirty="0"/>
              <a:t>Neural basis of stress, reward, addiction, memory, …</a:t>
            </a:r>
          </a:p>
          <a:p>
            <a:pPr marL="0" indent="0">
              <a:buNone/>
            </a:pPr>
            <a:r>
              <a:rPr lang="en-US" sz="3600" dirty="0"/>
              <a:t>Students have the opportunity to engage in research with faculty members </a:t>
            </a:r>
            <a:r>
              <a:rPr lang="en-US" sz="3600" dirty="0">
                <a:solidFill>
                  <a:schemeClr val="bg1">
                    <a:lumMod val="50000"/>
                  </a:schemeClr>
                </a:solidFill>
              </a:rPr>
              <a:t>(typically starting in sophomore year).</a:t>
            </a:r>
          </a:p>
        </p:txBody>
      </p:sp>
    </p:spTree>
    <p:extLst>
      <p:ext uri="{BB962C8B-B14F-4D97-AF65-F5344CB8AC3E}">
        <p14:creationId xmlns:p14="http://schemas.microsoft.com/office/powerpoint/2010/main" val="1327874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30258-7832-4D44-B666-CB25A8473988}"/>
              </a:ext>
            </a:extLst>
          </p:cNvPr>
          <p:cNvSpPr>
            <a:spLocks noGrp="1"/>
          </p:cNvSpPr>
          <p:nvPr>
            <p:ph type="title"/>
          </p:nvPr>
        </p:nvSpPr>
        <p:spPr>
          <a:xfrm>
            <a:off x="377687" y="365125"/>
            <a:ext cx="11161643" cy="1325563"/>
          </a:xfrm>
        </p:spPr>
        <p:txBody>
          <a:bodyPr>
            <a:noAutofit/>
          </a:bodyPr>
          <a:lstStyle/>
          <a:p>
            <a:pPr algn="ctr"/>
            <a:r>
              <a:rPr lang="en-US" sz="4800" dirty="0"/>
              <a:t>WHAT CAN I DO </a:t>
            </a:r>
            <a:br>
              <a:rPr lang="en-US" sz="4800" dirty="0"/>
            </a:br>
            <a:r>
              <a:rPr lang="en-US" sz="4800" dirty="0"/>
              <a:t>WITH A NEUROSCIENCE MAJOR?</a:t>
            </a:r>
          </a:p>
        </p:txBody>
      </p:sp>
      <p:sp>
        <p:nvSpPr>
          <p:cNvPr id="3" name="Content Placeholder 2">
            <a:extLst>
              <a:ext uri="{FF2B5EF4-FFF2-40B4-BE49-F238E27FC236}">
                <a16:creationId xmlns:a16="http://schemas.microsoft.com/office/drawing/2014/main" id="{B688153B-2183-2240-9F0C-6E1A4E3972E4}"/>
              </a:ext>
            </a:extLst>
          </p:cNvPr>
          <p:cNvSpPr>
            <a:spLocks noGrp="1"/>
          </p:cNvSpPr>
          <p:nvPr>
            <p:ph idx="1"/>
          </p:nvPr>
        </p:nvSpPr>
        <p:spPr>
          <a:xfrm>
            <a:off x="838200" y="2141537"/>
            <a:ext cx="10515600" cy="4351338"/>
          </a:xfrm>
        </p:spPr>
        <p:txBody>
          <a:bodyPr>
            <a:normAutofit/>
          </a:bodyPr>
          <a:lstStyle/>
          <a:p>
            <a:r>
              <a:rPr lang="en-US" sz="3600" dirty="0"/>
              <a:t>Many Dartmouth Neuroscience majors go on to health-related careers </a:t>
            </a:r>
            <a:r>
              <a:rPr lang="en-US" sz="3600" dirty="0">
                <a:solidFill>
                  <a:schemeClr val="bg1">
                    <a:lumMod val="50000"/>
                  </a:schemeClr>
                </a:solidFill>
              </a:rPr>
              <a:t>(medical school, clinical research, global health)</a:t>
            </a:r>
          </a:p>
          <a:p>
            <a:r>
              <a:rPr lang="en-US" sz="3600" dirty="0"/>
              <a:t>Dartmouth Neuroscience alumni also go on to a wide range of other careers, including law, business, marketing, consumer devices, data science, consulting, counseling, and public service</a:t>
            </a:r>
          </a:p>
          <a:p>
            <a:endParaRPr lang="en-US" sz="3600" dirty="0"/>
          </a:p>
        </p:txBody>
      </p:sp>
    </p:spTree>
    <p:extLst>
      <p:ext uri="{BB962C8B-B14F-4D97-AF65-F5344CB8AC3E}">
        <p14:creationId xmlns:p14="http://schemas.microsoft.com/office/powerpoint/2010/main" val="1523311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4379C-208C-9E47-BF98-2B834E3C55A7}"/>
              </a:ext>
            </a:extLst>
          </p:cNvPr>
          <p:cNvSpPr>
            <a:spLocks noGrp="1"/>
          </p:cNvSpPr>
          <p:nvPr>
            <p:ph type="title"/>
          </p:nvPr>
        </p:nvSpPr>
        <p:spPr/>
        <p:txBody>
          <a:bodyPr>
            <a:normAutofit/>
          </a:bodyPr>
          <a:lstStyle/>
          <a:p>
            <a:pPr algn="ctr"/>
            <a:r>
              <a:rPr lang="en-US" sz="4800" dirty="0"/>
              <a:t>WHERE DO I BEGIN MY STUDY?</a:t>
            </a:r>
          </a:p>
        </p:txBody>
      </p:sp>
      <p:sp>
        <p:nvSpPr>
          <p:cNvPr id="3" name="Content Placeholder 2">
            <a:extLst>
              <a:ext uri="{FF2B5EF4-FFF2-40B4-BE49-F238E27FC236}">
                <a16:creationId xmlns:a16="http://schemas.microsoft.com/office/drawing/2014/main" id="{66C0EF99-6F42-C54A-8482-FF3640DA7C97}"/>
              </a:ext>
            </a:extLst>
          </p:cNvPr>
          <p:cNvSpPr>
            <a:spLocks noGrp="1"/>
          </p:cNvSpPr>
          <p:nvPr>
            <p:ph idx="1"/>
          </p:nvPr>
        </p:nvSpPr>
        <p:spPr>
          <a:xfrm>
            <a:off x="838200" y="1825625"/>
            <a:ext cx="10703312" cy="4351338"/>
          </a:xfrm>
        </p:spPr>
        <p:txBody>
          <a:bodyPr>
            <a:normAutofit/>
          </a:bodyPr>
          <a:lstStyle/>
          <a:p>
            <a:r>
              <a:rPr lang="en-US" sz="3600" dirty="0"/>
              <a:t>With </a:t>
            </a:r>
            <a:r>
              <a:rPr lang="en-US" sz="3600" b="1" dirty="0"/>
              <a:t>PSYC 6</a:t>
            </a:r>
            <a:r>
              <a:rPr lang="en-US" sz="3600" dirty="0"/>
              <a:t> (Introduction to Neuroscience)</a:t>
            </a:r>
          </a:p>
          <a:p>
            <a:r>
              <a:rPr lang="en-US" sz="3600" dirty="0"/>
              <a:t>“What are the basic structural and functional units of the nervous system, and how do they produce sensation, action, motivation, emotion and cognition?”</a:t>
            </a:r>
          </a:p>
          <a:p>
            <a:r>
              <a:rPr lang="en-US" sz="3600" dirty="0"/>
              <a:t>Lecture-based course with discussion components</a:t>
            </a:r>
            <a:endParaRPr lang="en-US" sz="3600" dirty="0">
              <a:effectLst/>
            </a:endParaRPr>
          </a:p>
          <a:p>
            <a:r>
              <a:rPr lang="en-US" sz="3600" dirty="0"/>
              <a:t>Offered Fall and Winter each year</a:t>
            </a:r>
            <a:endParaRPr lang="en-US" sz="3600" dirty="0">
              <a:effectLst/>
            </a:endParaRPr>
          </a:p>
          <a:p>
            <a:endParaRPr lang="en-US" sz="3600" dirty="0"/>
          </a:p>
        </p:txBody>
      </p:sp>
    </p:spTree>
    <p:extLst>
      <p:ext uri="{BB962C8B-B14F-4D97-AF65-F5344CB8AC3E}">
        <p14:creationId xmlns:p14="http://schemas.microsoft.com/office/powerpoint/2010/main" val="418889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D552F-2945-2C43-AC86-912FFB2E3A1F}"/>
              </a:ext>
            </a:extLst>
          </p:cNvPr>
          <p:cNvSpPr>
            <a:spLocks noGrp="1"/>
          </p:cNvSpPr>
          <p:nvPr>
            <p:ph type="title"/>
          </p:nvPr>
        </p:nvSpPr>
        <p:spPr>
          <a:xfrm>
            <a:off x="838200" y="291973"/>
            <a:ext cx="10515600" cy="1325563"/>
          </a:xfrm>
        </p:spPr>
        <p:txBody>
          <a:bodyPr>
            <a:noAutofit/>
          </a:bodyPr>
          <a:lstStyle/>
          <a:p>
            <a:pPr algn="ctr"/>
            <a:r>
              <a:rPr lang="en-US" sz="4800" dirty="0"/>
              <a:t>WHAT’S NEXT AFTER PSYC 6? </a:t>
            </a:r>
          </a:p>
        </p:txBody>
      </p:sp>
      <p:sp>
        <p:nvSpPr>
          <p:cNvPr id="3" name="Content Placeholder 2">
            <a:extLst>
              <a:ext uri="{FF2B5EF4-FFF2-40B4-BE49-F238E27FC236}">
                <a16:creationId xmlns:a16="http://schemas.microsoft.com/office/drawing/2014/main" id="{553BB6F8-0224-D245-81B5-04822A8942B8}"/>
              </a:ext>
            </a:extLst>
          </p:cNvPr>
          <p:cNvSpPr>
            <a:spLocks noGrp="1"/>
          </p:cNvSpPr>
          <p:nvPr>
            <p:ph idx="1"/>
          </p:nvPr>
        </p:nvSpPr>
        <p:spPr>
          <a:xfrm>
            <a:off x="667512" y="1505585"/>
            <a:ext cx="10856976" cy="4351338"/>
          </a:xfrm>
        </p:spPr>
        <p:txBody>
          <a:bodyPr>
            <a:noAutofit/>
          </a:bodyPr>
          <a:lstStyle/>
          <a:p>
            <a:r>
              <a:rPr lang="en-US" sz="3600" dirty="0"/>
              <a:t>Our next level of courses are numbered in the </a:t>
            </a:r>
            <a:r>
              <a:rPr lang="en-US" sz="3600" b="1" dirty="0"/>
              <a:t>30s</a:t>
            </a:r>
            <a:r>
              <a:rPr lang="en-US" sz="3600" dirty="0"/>
              <a:t> and are surveys of sub-areas within the discipline </a:t>
            </a:r>
            <a:r>
              <a:rPr lang="en-US" sz="3600" dirty="0">
                <a:solidFill>
                  <a:schemeClr val="bg1">
                    <a:lumMod val="50000"/>
                  </a:schemeClr>
                </a:solidFill>
              </a:rPr>
              <a:t>(Cellular/Molecular, Systems, Behavioral, Cognitive Neuroscience).</a:t>
            </a:r>
          </a:p>
          <a:p>
            <a:pPr marL="457200" lvl="1" indent="0">
              <a:buNone/>
            </a:pPr>
            <a:endParaRPr lang="en-US" sz="3200" dirty="0"/>
          </a:p>
          <a:p>
            <a:r>
              <a:rPr lang="en-US" sz="3600" dirty="0"/>
              <a:t>If you are interested in a pre-health track, check out the Dartmouth Health Professions Program </a:t>
            </a:r>
            <a:r>
              <a:rPr lang="en-US" sz="3600" dirty="0">
                <a:hlinkClick r:id="rId2"/>
              </a:rPr>
              <a:t>checklist</a:t>
            </a:r>
            <a:r>
              <a:rPr lang="en-US" sz="3600" dirty="0"/>
              <a:t> for what other courses to take.</a:t>
            </a:r>
          </a:p>
        </p:txBody>
      </p:sp>
    </p:spTree>
    <p:extLst>
      <p:ext uri="{BB962C8B-B14F-4D97-AF65-F5344CB8AC3E}">
        <p14:creationId xmlns:p14="http://schemas.microsoft.com/office/powerpoint/2010/main" val="913498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303D9-F896-0849-AF25-C09B23048996}"/>
              </a:ext>
            </a:extLst>
          </p:cNvPr>
          <p:cNvSpPr>
            <a:spLocks noGrp="1"/>
          </p:cNvSpPr>
          <p:nvPr>
            <p:ph type="title"/>
          </p:nvPr>
        </p:nvSpPr>
        <p:spPr>
          <a:xfrm>
            <a:off x="966216" y="2321941"/>
            <a:ext cx="10515600" cy="1325563"/>
          </a:xfrm>
        </p:spPr>
        <p:txBody>
          <a:bodyPr>
            <a:noAutofit/>
          </a:bodyPr>
          <a:lstStyle/>
          <a:p>
            <a:pPr algn="ctr"/>
            <a:r>
              <a:rPr lang="en-US" sz="5400" dirty="0"/>
              <a:t>We look forward to seeing you in our classes!</a:t>
            </a:r>
          </a:p>
        </p:txBody>
      </p:sp>
    </p:spTree>
    <p:extLst>
      <p:ext uri="{BB962C8B-B14F-4D97-AF65-F5344CB8AC3E}">
        <p14:creationId xmlns:p14="http://schemas.microsoft.com/office/powerpoint/2010/main" val="2812863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496</Words>
  <Application>Microsoft Office PowerPoint</Application>
  <PresentationFormat>Widescreen</PresentationFormat>
  <Paragraphs>35</Paragraphs>
  <Slides>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WHAT IS NEUROSCIENCE?</vt:lpstr>
      <vt:lpstr>WHAT IS THE MAJOR IN NEUROSCIENCE LIKE?</vt:lpstr>
      <vt:lpstr>WHAT CAN I DO  WITH A NEUROSCIENCE MAJOR?</vt:lpstr>
      <vt:lpstr>WHERE DO I BEGIN MY STUDY?</vt:lpstr>
      <vt:lpstr>WHAT’S NEXT AFTER PSYC 6? </vt:lpstr>
      <vt:lpstr>We look forward to seeing you in our classes!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Neuroscience?</dc:title>
  <dc:creator>MvdM</dc:creator>
  <cp:lastModifiedBy>Lisa D. Aubrey</cp:lastModifiedBy>
  <cp:revision>18</cp:revision>
  <dcterms:created xsi:type="dcterms:W3CDTF">2020-08-07T19:08:57Z</dcterms:created>
  <dcterms:modified xsi:type="dcterms:W3CDTF">2021-08-05T14:14:03Z</dcterms:modified>
</cp:coreProperties>
</file>